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92" r:id="rId3"/>
    <p:sldId id="277" r:id="rId4"/>
    <p:sldId id="259" r:id="rId5"/>
    <p:sldId id="260" r:id="rId6"/>
    <p:sldId id="291" r:id="rId7"/>
    <p:sldId id="289" r:id="rId8"/>
    <p:sldId id="288" r:id="rId9"/>
    <p:sldId id="290" r:id="rId10"/>
    <p:sldId id="276" r:id="rId1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MbynRzOPA3pIFafefwE32Q==" hashData="8c3yMZBUh8r5zpAclUsvaGng2ZZ1lVF8ci6FrjsB6fFTIVt1H0nfw9JjLcQeRbWMzs2p0DUYEQBXruMjIlolSA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660" autoAdjust="0"/>
  </p:normalViewPr>
  <p:slideViewPr>
    <p:cSldViewPr>
      <p:cViewPr varScale="1">
        <p:scale>
          <a:sx n="111" d="100"/>
          <a:sy n="111" d="100"/>
        </p:scale>
        <p:origin x="158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AF24D-32AE-4518-A9EF-AA7D3B7EE06A}" type="datetimeFigureOut">
              <a:rPr lang="en-US" smtClean="0"/>
              <a:t>01/30/2019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MOLD GROUP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CA4E66-82C7-433F-92B9-0536990C7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5155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216AC0-3580-4E9F-8846-5634B6E95A47}" type="datetimeFigureOut">
              <a:rPr lang="en-US" smtClean="0"/>
              <a:t>01/30/2019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MOLD GROUP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8EFF12-F2E9-4653-8752-F931E9EA5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6462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D8EFF12-F2E9-4653-8752-F931E9EA51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599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EFF12-F2E9-4653-8752-F931E9EA51B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697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EFF12-F2E9-4653-8752-F931E9EA51B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86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EFF12-F2E9-4653-8752-F931E9EA51B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999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5.bin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0" name="Group 18"/>
          <p:cNvGrpSpPr>
            <a:grpSpLocks/>
          </p:cNvGrpSpPr>
          <p:nvPr/>
        </p:nvGrpSpPr>
        <p:grpSpPr bwMode="auto">
          <a:xfrm>
            <a:off x="0" y="633413"/>
            <a:ext cx="9144000" cy="3495675"/>
            <a:chOff x="0" y="390"/>
            <a:chExt cx="5760" cy="2202"/>
          </a:xfrm>
        </p:grpSpPr>
        <p:graphicFrame>
          <p:nvGraphicFramePr>
            <p:cNvPr id="3091" name="Object 19"/>
            <p:cNvGraphicFramePr>
              <a:graphicFrameLocks noChangeAspect="1"/>
            </p:cNvGraphicFramePr>
            <p:nvPr userDrawn="1"/>
          </p:nvGraphicFramePr>
          <p:xfrm>
            <a:off x="0" y="390"/>
            <a:ext cx="1962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37" name="Image" r:id="rId3" imgW="4241270" imgH="5396825" progId="Photoshop.Image.6">
                    <p:embed/>
                  </p:oleObj>
                </mc:Choice>
                <mc:Fallback>
                  <p:oleObj name="Image" r:id="rId3" imgW="4241270" imgH="5396825" progId="Photoshop.Image.6">
                    <p:embed/>
                    <p:pic>
                      <p:nvPicPr>
                        <p:cNvPr id="0" name="Object 1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390"/>
                          <a:ext cx="1962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92" name="Object 20"/>
            <p:cNvGraphicFramePr>
              <a:graphicFrameLocks noChangeAspect="1"/>
            </p:cNvGraphicFramePr>
            <p:nvPr userDrawn="1"/>
          </p:nvGraphicFramePr>
          <p:xfrm>
            <a:off x="3888" y="390"/>
            <a:ext cx="1872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38" name="Image" r:id="rId5" imgW="3263492" imgH="4863492" progId="Photoshop.Image.6">
                    <p:embed/>
                  </p:oleObj>
                </mc:Choice>
                <mc:Fallback>
                  <p:oleObj name="Image" r:id="rId5" imgW="3263492" imgH="4863492" progId="Photoshop.Image.6">
                    <p:embed/>
                    <p:pic>
                      <p:nvPicPr>
                        <p:cNvPr id="0" name="Object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88" y="390"/>
                          <a:ext cx="1872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93" name="Object 21"/>
            <p:cNvGraphicFramePr>
              <a:graphicFrameLocks noChangeAspect="1"/>
            </p:cNvGraphicFramePr>
            <p:nvPr userDrawn="1"/>
          </p:nvGraphicFramePr>
          <p:xfrm>
            <a:off x="1958" y="390"/>
            <a:ext cx="1930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39" name="Image" r:id="rId7" imgW="3492063" imgH="4926984" progId="Photoshop.Image.6">
                    <p:embed/>
                  </p:oleObj>
                </mc:Choice>
                <mc:Fallback>
                  <p:oleObj name="Image" r:id="rId7" imgW="3492063" imgH="4926984" progId="Photoshop.Image.6">
                    <p:embed/>
                    <p:pic>
                      <p:nvPicPr>
                        <p:cNvPr id="0" name="Object 2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58" y="390"/>
                          <a:ext cx="1930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089" name="Rectangle 17"/>
          <p:cNvSpPr>
            <a:spLocks noChangeArrowheads="1"/>
          </p:cNvSpPr>
          <p:nvPr/>
        </p:nvSpPr>
        <p:spPr bwMode="gray">
          <a:xfrm>
            <a:off x="0" y="0"/>
            <a:ext cx="9144000" cy="6096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gray">
          <a:xfrm>
            <a:off x="457200" y="4114800"/>
            <a:ext cx="8229600" cy="76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1524000" y="4948238"/>
            <a:ext cx="5943600" cy="609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553200"/>
            <a:ext cx="2133600" cy="168275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551613"/>
            <a:ext cx="2895600" cy="169862"/>
          </a:xfrm>
          <a:prstGeom prst="rect">
            <a:avLst/>
          </a:prstGeom>
        </p:spPr>
        <p:txBody>
          <a:bodyPr/>
          <a:lstStyle>
            <a:lvl1pPr algn="ctr">
              <a:defRPr sz="1400">
                <a:latin typeface="Times New Roman" panose="02020603050405020304" pitchFamily="18" charset="0"/>
              </a:defRPr>
            </a:lvl1pPr>
          </a:lstStyle>
          <a:p>
            <a:r>
              <a:rPr lang="en-US" smtClean="0"/>
              <a:t>MO GROUP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223502"/>
            <a:ext cx="1391608" cy="290846"/>
          </a:xfrm>
          <a:prstGeom prst="rect">
            <a:avLst/>
          </a:prstGeom>
        </p:spPr>
      </p:pic>
      <p:sp>
        <p:nvSpPr>
          <p:cNvPr id="16" name="Rectangle 2"/>
          <p:cNvSpPr txBox="1">
            <a:spLocks noChangeArrowheads="1"/>
          </p:cNvSpPr>
          <p:nvPr userDrawn="1"/>
        </p:nvSpPr>
        <p:spPr bwMode="gray">
          <a:xfrm>
            <a:off x="8029976" y="196286"/>
            <a:ext cx="885424" cy="334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anose="020B0604030504040204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anose="020B0604030504040204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anose="020B0604030504040204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anose="020B0604030504040204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anose="020B0604030504040204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anose="020B0604030504040204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anose="020B0604030504040204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sz="2800" dirty="0" smtClean="0">
                <a:solidFill>
                  <a:schemeClr val="bg1"/>
                </a:solidFill>
              </a:rPr>
              <a:t>PIT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>
          <a:xfrm>
            <a:off x="8069036" y="6403521"/>
            <a:ext cx="617764" cy="3206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r>
              <a:rPr lang="en-US" smtClean="0"/>
              <a:t>PIT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6CD5BF-BD0A-4AB9-A06E-B617B204601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712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319088"/>
            <a:ext cx="2057400" cy="60055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19088"/>
            <a:ext cx="6019800" cy="60055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89E8932-CAB8-4AD1-A132-29773D1A9F6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70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9088"/>
            <a:ext cx="6172200" cy="5635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371600"/>
            <a:ext cx="8229600" cy="4953000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200400" y="6480175"/>
            <a:ext cx="2133600" cy="320675"/>
          </a:xfrm>
        </p:spPr>
        <p:txBody>
          <a:bodyPr/>
          <a:lstStyle>
            <a:lvl1pPr>
              <a:defRPr/>
            </a:lvl1pPr>
          </a:lstStyle>
          <a:p>
            <a:fld id="{CAD50C34-FA9E-455C-AF21-6B6015CD8CF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399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89" y="1371600"/>
            <a:ext cx="82296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98989" y="6480175"/>
            <a:ext cx="2133600" cy="320675"/>
          </a:xfrm>
        </p:spPr>
        <p:txBody>
          <a:bodyPr/>
          <a:lstStyle>
            <a:lvl1pPr>
              <a:defRPr/>
            </a:lvl1pPr>
          </a:lstStyle>
          <a:p>
            <a:fld id="{E984797B-47AF-4C05-8BBF-3B768878FB1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807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758AA23-4612-491D-A956-3D5FBCFF778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4209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40386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0386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B018D1-43EA-44D3-BEAF-F270328A882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8342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75FF758-460F-446A-8F3A-47B9510A95E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726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FBF424-6BFE-4B22-B82A-D9512076BDB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876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D0368B-CBC3-49E8-B290-9F31E429FCC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774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0DD06D3-D20A-414A-A804-17190650993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0180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176A95-F083-4419-AADE-92BF3B7AD48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0130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3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Rectangle 15"/>
          <p:cNvSpPr>
            <a:spLocks noChangeArrowheads="1"/>
          </p:cNvSpPr>
          <p:nvPr/>
        </p:nvSpPr>
        <p:spPr bwMode="ltGray">
          <a:xfrm>
            <a:off x="8356600" y="981075"/>
            <a:ext cx="787400" cy="5876925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45" name="Line 21"/>
          <p:cNvSpPr>
            <a:spLocks noChangeShapeType="1"/>
          </p:cNvSpPr>
          <p:nvPr/>
        </p:nvSpPr>
        <p:spPr bwMode="auto">
          <a:xfrm>
            <a:off x="425450" y="6524625"/>
            <a:ext cx="83534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40" name="Rectangle 16"/>
          <p:cNvSpPr>
            <a:spLocks noChangeArrowheads="1"/>
          </p:cNvSpPr>
          <p:nvPr/>
        </p:nvSpPr>
        <p:spPr bwMode="gray">
          <a:xfrm>
            <a:off x="0" y="0"/>
            <a:ext cx="9144000" cy="981075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041" name="Group 17"/>
          <p:cNvGrpSpPr>
            <a:grpSpLocks/>
          </p:cNvGrpSpPr>
          <p:nvPr/>
        </p:nvGrpSpPr>
        <p:grpSpPr bwMode="auto">
          <a:xfrm>
            <a:off x="6729413" y="-11113"/>
            <a:ext cx="2414587" cy="992188"/>
            <a:chOff x="0" y="390"/>
            <a:chExt cx="5760" cy="2202"/>
          </a:xfrm>
        </p:grpSpPr>
        <p:graphicFrame>
          <p:nvGraphicFramePr>
            <p:cNvPr id="1042" name="Object 18"/>
            <p:cNvGraphicFramePr>
              <a:graphicFrameLocks noChangeAspect="1"/>
            </p:cNvGraphicFramePr>
            <p:nvPr userDrawn="1"/>
          </p:nvGraphicFramePr>
          <p:xfrm>
            <a:off x="0" y="390"/>
            <a:ext cx="1962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89" name="Image" r:id="rId15" imgW="4241270" imgH="5396825" progId="Photoshop.Image.6">
                    <p:embed/>
                  </p:oleObj>
                </mc:Choice>
                <mc:Fallback>
                  <p:oleObj name="Image" r:id="rId15" imgW="4241270" imgH="5396825" progId="Photoshop.Image.6">
                    <p:embed/>
                    <p:pic>
                      <p:nvPicPr>
                        <p:cNvPr id="0" name="Object 1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390"/>
                          <a:ext cx="1962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43" name="Object 19"/>
            <p:cNvGraphicFramePr>
              <a:graphicFrameLocks noChangeAspect="1"/>
            </p:cNvGraphicFramePr>
            <p:nvPr userDrawn="1"/>
          </p:nvGraphicFramePr>
          <p:xfrm>
            <a:off x="3888" y="390"/>
            <a:ext cx="1872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90" name="Image" r:id="rId17" imgW="3263492" imgH="4863492" progId="Photoshop.Image.6">
                    <p:embed/>
                  </p:oleObj>
                </mc:Choice>
                <mc:Fallback>
                  <p:oleObj name="Image" r:id="rId17" imgW="3263492" imgH="4863492" progId="Photoshop.Image.6">
                    <p:embed/>
                    <p:pic>
                      <p:nvPicPr>
                        <p:cNvPr id="0" name="Object 1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88" y="390"/>
                          <a:ext cx="1872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44" name="Object 20"/>
            <p:cNvGraphicFramePr>
              <a:graphicFrameLocks noChangeAspect="1"/>
            </p:cNvGraphicFramePr>
            <p:nvPr userDrawn="1"/>
          </p:nvGraphicFramePr>
          <p:xfrm>
            <a:off x="1958" y="390"/>
            <a:ext cx="1930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91" name="Image" r:id="rId19" imgW="3492063" imgH="4926984" progId="Photoshop.Image.6">
                    <p:embed/>
                  </p:oleObj>
                </mc:Choice>
                <mc:Fallback>
                  <p:oleObj name="Image" r:id="rId19" imgW="3492063" imgH="4926984" progId="Photoshop.Image.6">
                    <p:embed/>
                    <p:pic>
                      <p:nvPicPr>
                        <p:cNvPr id="0" name="Object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58" y="390"/>
                          <a:ext cx="1930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71600"/>
            <a:ext cx="82296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00400" y="6480175"/>
            <a:ext cx="2133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</a:defRPr>
            </a:lvl1pPr>
          </a:lstStyle>
          <a:p>
            <a:fld id="{BE1185DF-4413-4273-8C13-F04E822FDDE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457200" y="319088"/>
            <a:ext cx="6172200" cy="563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</a:t>
            </a:r>
            <a:br>
              <a:rPr lang="en-US" smtClean="0"/>
            </a:br>
            <a:r>
              <a:rPr lang="en-US" smtClean="0"/>
              <a:t> style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425450" y="6489698"/>
            <a:ext cx="617764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4793" y="6560354"/>
            <a:ext cx="1159600" cy="17936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v"/>
        <a:defRPr sz="28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4267200"/>
            <a:ext cx="8229600" cy="762000"/>
          </a:xfrm>
        </p:spPr>
        <p:txBody>
          <a:bodyPr/>
          <a:lstStyle/>
          <a:p>
            <a:pPr algn="ctr"/>
            <a:r>
              <a:rPr lang="en-US" sz="2500" smtClean="0">
                <a:solidFill>
                  <a:schemeClr val="tx2"/>
                </a:solidFill>
              </a:rPr>
              <a:t>2018 REVIEW</a:t>
            </a:r>
            <a:r>
              <a:rPr lang="en-US" sz="2500" smtClean="0"/>
              <a:t> &amp; 2019 </a:t>
            </a:r>
            <a:r>
              <a:rPr lang="en-US" sz="2500" dirty="0" smtClean="0"/>
              <a:t>TARGET</a:t>
            </a:r>
            <a:endParaRPr lang="en-US" sz="2500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52600" y="5091112"/>
            <a:ext cx="5943600" cy="776287"/>
          </a:xfrm>
        </p:spPr>
        <p:txBody>
          <a:bodyPr/>
          <a:lstStyle/>
          <a:p>
            <a:r>
              <a:rPr lang="en-US" smtClean="0"/>
              <a:t>NGUYEN XUAN HUNG (818873)</a:t>
            </a:r>
          </a:p>
          <a:p>
            <a:r>
              <a:rPr lang="en-US" smtClean="0"/>
              <a:t>DIV1 GROUP (MO + MS)</a:t>
            </a:r>
            <a:endParaRPr lang="en-US" dirty="0"/>
          </a:p>
        </p:txBody>
      </p:sp>
      <p:sp>
        <p:nvSpPr>
          <p:cNvPr id="2052" name="Line 4"/>
          <p:cNvSpPr>
            <a:spLocks noChangeShapeType="1"/>
          </p:cNvSpPr>
          <p:nvPr/>
        </p:nvSpPr>
        <p:spPr bwMode="auto">
          <a:xfrm flipV="1">
            <a:off x="179388" y="4648200"/>
            <a:ext cx="1466850" cy="9525"/>
          </a:xfrm>
          <a:prstGeom prst="line">
            <a:avLst/>
          </a:prstGeom>
          <a:noFill/>
          <a:ln w="76200" cap="rnd">
            <a:solidFill>
              <a:schemeClr val="accent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3" name="Line 5"/>
          <p:cNvSpPr>
            <a:spLocks noChangeShapeType="1"/>
          </p:cNvSpPr>
          <p:nvPr/>
        </p:nvSpPr>
        <p:spPr bwMode="auto">
          <a:xfrm>
            <a:off x="7596188" y="4648200"/>
            <a:ext cx="1349375" cy="1588"/>
          </a:xfrm>
          <a:prstGeom prst="line">
            <a:avLst/>
          </a:prstGeom>
          <a:noFill/>
          <a:ln w="76200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5" name="WordArt 5"/>
          <p:cNvSpPr>
            <a:spLocks noChangeArrowheads="1" noChangeShapeType="1" noTextEdit="1"/>
          </p:cNvSpPr>
          <p:nvPr/>
        </p:nvSpPr>
        <p:spPr bwMode="gray">
          <a:xfrm>
            <a:off x="1692275" y="2997200"/>
            <a:ext cx="5759450" cy="863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/>
            <a:r>
              <a:rPr lang="en-US" sz="3600" b="1" kern="10">
                <a:ln w="19050">
                  <a:solidFill>
                    <a:schemeClr val="bg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accent1">
                        <a:gamma/>
                        <a:shade val="46275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0" scaled="1"/>
                </a:gradFill>
                <a:effectLst>
                  <a:outerShdw dist="63500" dir="2212194" algn="ctr" rotWithShape="0">
                    <a:srgbClr val="868686">
                      <a:alpha val="50000"/>
                    </a:srgbClr>
                  </a:outerShdw>
                </a:effectLst>
                <a:cs typeface="Arial" panose="020B0604020202020204" pitchFamily="34" charset="0"/>
              </a:rPr>
              <a:t>Thank You 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70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70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4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886200" y="5715000"/>
            <a:ext cx="813043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MTBF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ABOUT MY MAIN JOB</a:t>
            </a:r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0" y="3542703"/>
            <a:ext cx="4698994" cy="2922629"/>
            <a:chOff x="0" y="3542703"/>
            <a:chExt cx="4698994" cy="2922629"/>
          </a:xfrm>
        </p:grpSpPr>
        <p:grpSp>
          <p:nvGrpSpPr>
            <p:cNvPr id="17" name="Group 16"/>
            <p:cNvGrpSpPr/>
            <p:nvPr/>
          </p:nvGrpSpPr>
          <p:grpSpPr>
            <a:xfrm>
              <a:off x="0" y="3635202"/>
              <a:ext cx="3854816" cy="2830130"/>
              <a:chOff x="240707" y="3813600"/>
              <a:chExt cx="3854816" cy="2830130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3107" y="3813600"/>
                <a:ext cx="2819400" cy="1546398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0707" y="5403362"/>
                <a:ext cx="3854816" cy="1023436"/>
              </a:xfrm>
              <a:prstGeom prst="rect">
                <a:avLst/>
              </a:prstGeom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1231307" y="6274398"/>
                <a:ext cx="194155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mtClean="0"/>
                  <a:t>2. Machine &amp; Die</a:t>
                </a:r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22594" y="3542703"/>
              <a:ext cx="1676400" cy="148063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cxnSp>
        <p:nvCxnSpPr>
          <p:cNvPr id="21" name="Straight Connector 20"/>
          <p:cNvCxnSpPr/>
          <p:nvPr/>
        </p:nvCxnSpPr>
        <p:spPr>
          <a:xfrm>
            <a:off x="4800600" y="990600"/>
            <a:ext cx="0" cy="556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>
            <a:off x="431666" y="1527931"/>
            <a:ext cx="3375501" cy="1901069"/>
            <a:chOff x="152400" y="1135263"/>
            <a:chExt cx="3375501" cy="1901069"/>
          </a:xfrm>
        </p:grpSpPr>
        <p:grpSp>
          <p:nvGrpSpPr>
            <p:cNvPr id="15" name="Group 14"/>
            <p:cNvGrpSpPr/>
            <p:nvPr/>
          </p:nvGrpSpPr>
          <p:grpSpPr>
            <a:xfrm>
              <a:off x="152400" y="1354693"/>
              <a:ext cx="3375501" cy="1681639"/>
              <a:chOff x="455603" y="1038225"/>
              <a:chExt cx="3375501" cy="1681639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5603" y="1405473"/>
                <a:ext cx="2465569" cy="890588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reflection blurRad="12700" stA="38000" endPos="28000" dist="5000" dir="5400000" sy="-100000" algn="bl" rotWithShape="0"/>
              </a:effectLst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2819400" y="1038225"/>
                <a:ext cx="866775" cy="866775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709737" y="2350532"/>
                <a:ext cx="31213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mtClean="0"/>
                  <a:t>1. Quality product assurance</a:t>
                </a:r>
                <a:endParaRPr lang="en-US"/>
              </a:p>
            </p:txBody>
          </p:sp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9825" y="1893332"/>
                <a:ext cx="681984" cy="478585"/>
              </a:xfrm>
              <a:prstGeom prst="rect">
                <a:avLst/>
              </a:prstGeom>
            </p:spPr>
          </p:pic>
        </p:grpSp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1000" y="1135263"/>
              <a:ext cx="2160769" cy="69353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  <p:sp>
        <p:nvSpPr>
          <p:cNvPr id="28" name="TextBox 27"/>
          <p:cNvSpPr txBox="1"/>
          <p:nvPr/>
        </p:nvSpPr>
        <p:spPr>
          <a:xfrm>
            <a:off x="3886199" y="5345668"/>
            <a:ext cx="825867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MTTR</a:t>
            </a:r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3892798" y="6096000"/>
            <a:ext cx="800219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MTTF</a:t>
            </a:r>
            <a:endParaRPr lang="en-US"/>
          </a:p>
        </p:txBody>
      </p:sp>
      <p:sp>
        <p:nvSpPr>
          <p:cNvPr id="30" name="Right Arrow 29"/>
          <p:cNvSpPr/>
          <p:nvPr/>
        </p:nvSpPr>
        <p:spPr>
          <a:xfrm>
            <a:off x="4876800" y="3505200"/>
            <a:ext cx="1219200" cy="533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4876800" y="3288268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Expand</a:t>
            </a:r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6324600" y="2993185"/>
            <a:ext cx="13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1. TS-MSD</a:t>
            </a:r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324599" y="3417523"/>
            <a:ext cx="13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2. TL-MSD</a:t>
            </a:r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6324599" y="3841861"/>
            <a:ext cx="1351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3. QV-MSD</a:t>
            </a:r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6324598" y="4266199"/>
            <a:ext cx="1155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4. TL-MO</a:t>
            </a:r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0" y="1002268"/>
            <a:ext cx="342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=&gt; IMPROVE </a:t>
            </a:r>
            <a:r>
              <a:rPr lang="en-US" b="1" smtClean="0"/>
              <a:t>TS-MOLD’S</a:t>
            </a:r>
            <a:r>
              <a:rPr lang="en-US" smtClean="0"/>
              <a:t> JOB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2018 </a:t>
            </a:r>
            <a:r>
              <a:rPr lang="en-US" dirty="0" smtClean="0"/>
              <a:t>REVIEW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8067" name="Text Box 3"/>
          <p:cNvSpPr txBox="1">
            <a:spLocks noChangeArrowheads="1"/>
          </p:cNvSpPr>
          <p:nvPr/>
        </p:nvSpPr>
        <p:spPr bwMode="auto">
          <a:xfrm>
            <a:off x="1660525" y="722313"/>
            <a:ext cx="184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88110" name="AutoShape 46"/>
          <p:cNvSpPr>
            <a:spLocks noChangeArrowheads="1"/>
          </p:cNvSpPr>
          <p:nvPr/>
        </p:nvSpPr>
        <p:spPr bwMode="ltGray">
          <a:xfrm rot="5400000">
            <a:off x="-2422526" y="147478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2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0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 rotWithShape="1">
            <a:gsLst>
              <a:gs pos="0">
                <a:schemeClr val="bg2">
                  <a:gamma/>
                  <a:tint val="45490"/>
                  <a:invGamma/>
                </a:schemeClr>
              </a:gs>
              <a:gs pos="50000">
                <a:schemeClr val="bg2"/>
              </a:gs>
              <a:gs pos="100000">
                <a:schemeClr val="bg2">
                  <a:gamma/>
                  <a:tint val="45490"/>
                  <a:invGamma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8111" name="AutoShape 47"/>
          <p:cNvSpPr>
            <a:spLocks noChangeArrowheads="1"/>
          </p:cNvSpPr>
          <p:nvPr/>
        </p:nvSpPr>
        <p:spPr bwMode="ltGray">
          <a:xfrm rot="5400000" flipH="1">
            <a:off x="-2016918" y="1910556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4"/>
                  <a:pt x="10856" y="10769"/>
                  <a:pt x="10856" y="10800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799"/>
                </a:cubicBezTo>
                <a:close/>
              </a:path>
            </a:pathLst>
          </a:custGeom>
          <a:gradFill rotWithShape="1">
            <a:gsLst>
              <a:gs pos="0">
                <a:schemeClr val="bg2">
                  <a:alpha val="56000"/>
                </a:schemeClr>
              </a:gs>
              <a:gs pos="100000">
                <a:schemeClr val="bg2">
                  <a:gamma/>
                  <a:tint val="0"/>
                  <a:invGamma/>
                  <a:alpha val="48000"/>
                </a:scheme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8114" name="AutoShape 50"/>
          <p:cNvSpPr>
            <a:spLocks noChangeArrowheads="1"/>
          </p:cNvSpPr>
          <p:nvPr/>
        </p:nvSpPr>
        <p:spPr bwMode="gray">
          <a:xfrm>
            <a:off x="2374900" y="3494622"/>
            <a:ext cx="5519871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gamma/>
                        <a:tint val="0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0" scaled="1"/>
                </a:gra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/>
            <a:r>
              <a:rPr lang="en-US" b="1" smtClean="0">
                <a:solidFill>
                  <a:schemeClr val="tx2"/>
                </a:solidFill>
              </a:rPr>
              <a:t>Build “LOG </a:t>
            </a:r>
            <a:r>
              <a:rPr lang="en-US" b="1">
                <a:solidFill>
                  <a:schemeClr val="tx2"/>
                </a:solidFill>
              </a:rPr>
              <a:t>container round use </a:t>
            </a:r>
            <a:r>
              <a:rPr lang="en-US" b="1" smtClean="0">
                <a:solidFill>
                  <a:schemeClr val="tx2"/>
                </a:solidFill>
              </a:rPr>
              <a:t>system”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88115" name="AutoShape 51"/>
          <p:cNvSpPr>
            <a:spLocks noChangeArrowheads="1"/>
          </p:cNvSpPr>
          <p:nvPr/>
        </p:nvSpPr>
        <p:spPr bwMode="gray">
          <a:xfrm>
            <a:off x="2057400" y="4800600"/>
            <a:ext cx="5626055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tint val="0"/>
                        <a:invGamma/>
                      </a:schemeClr>
                    </a:gs>
                    <a:gs pos="100000">
                      <a:schemeClr val="hlink"/>
                    </a:gs>
                  </a:gsLst>
                  <a:lin ang="0" scaled="1"/>
                </a:gra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/>
            <a:r>
              <a:rPr lang="en-US" b="1" smtClean="0">
                <a:solidFill>
                  <a:schemeClr val="tx2"/>
                </a:solidFill>
              </a:rPr>
              <a:t>Improve “Equipment control system”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88116" name="AutoShape 52"/>
          <p:cNvSpPr>
            <a:spLocks noChangeArrowheads="1"/>
          </p:cNvSpPr>
          <p:nvPr/>
        </p:nvSpPr>
        <p:spPr bwMode="gray">
          <a:xfrm>
            <a:off x="2026507" y="2293563"/>
            <a:ext cx="53975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gamma/>
                        <a:tint val="0"/>
                        <a:invGamma/>
                      </a:schemeClr>
                    </a:gs>
                    <a:gs pos="100000">
                      <a:schemeClr val="accent1"/>
                    </a:gs>
                  </a:gsLst>
                  <a:lin ang="0" scaled="1"/>
                </a:gra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/>
            <a:r>
              <a:rPr lang="en-US" b="1" smtClean="0">
                <a:solidFill>
                  <a:schemeClr val="tx2"/>
                </a:solidFill>
              </a:rPr>
              <a:t>Expand “Quality control system”</a:t>
            </a:r>
          </a:p>
        </p:txBody>
      </p:sp>
      <p:sp>
        <p:nvSpPr>
          <p:cNvPr id="88123" name="Oval 59"/>
          <p:cNvSpPr>
            <a:spLocks noChangeArrowheads="1"/>
          </p:cNvSpPr>
          <p:nvPr/>
        </p:nvSpPr>
        <p:spPr bwMode="gray">
          <a:xfrm>
            <a:off x="1439264" y="2293563"/>
            <a:ext cx="524475" cy="519351"/>
          </a:xfrm>
          <a:prstGeom prst="ellipse">
            <a:avLst/>
          </a:prstGeom>
          <a:gradFill rotWithShape="1">
            <a:gsLst>
              <a:gs pos="0">
                <a:srgbClr val="FFCC00"/>
              </a:gs>
              <a:gs pos="100000">
                <a:srgbClr val="FFCC00">
                  <a:gamma/>
                  <a:shade val="48627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38100" algn="ctr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9250" dir="3267739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ctr"/>
            <a:r>
              <a:rPr lang="en-US" smtClean="0"/>
              <a:t>I</a:t>
            </a:r>
            <a:endParaRPr lang="en-US"/>
          </a:p>
        </p:txBody>
      </p:sp>
      <p:sp>
        <p:nvSpPr>
          <p:cNvPr id="88130" name="Oval 66"/>
          <p:cNvSpPr>
            <a:spLocks noChangeArrowheads="1"/>
          </p:cNvSpPr>
          <p:nvPr/>
        </p:nvSpPr>
        <p:spPr bwMode="gray">
          <a:xfrm>
            <a:off x="1759352" y="3477746"/>
            <a:ext cx="534310" cy="519469"/>
          </a:xfrm>
          <a:prstGeom prst="ellipse">
            <a:avLst/>
          </a:prstGeom>
          <a:gradFill rotWithShape="1">
            <a:gsLst>
              <a:gs pos="0">
                <a:srgbClr val="48BE67"/>
              </a:gs>
              <a:gs pos="100000">
                <a:srgbClr val="48BE67">
                  <a:gamma/>
                  <a:shade val="48627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38100" algn="ctr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9250" dir="3267739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ctr"/>
            <a:r>
              <a:rPr lang="en-US" smtClean="0"/>
              <a:t>II</a:t>
            </a:r>
            <a:endParaRPr lang="en-US"/>
          </a:p>
        </p:txBody>
      </p:sp>
      <p:sp>
        <p:nvSpPr>
          <p:cNvPr id="88137" name="Oval 73"/>
          <p:cNvSpPr>
            <a:spLocks noChangeArrowheads="1"/>
          </p:cNvSpPr>
          <p:nvPr/>
        </p:nvSpPr>
        <p:spPr bwMode="gray">
          <a:xfrm>
            <a:off x="1434801" y="4820158"/>
            <a:ext cx="533400" cy="519351"/>
          </a:xfrm>
          <a:prstGeom prst="ellipse">
            <a:avLst/>
          </a:prstGeom>
          <a:gradFill rotWithShape="1">
            <a:gsLst>
              <a:gs pos="0">
                <a:srgbClr val="21B3E1"/>
              </a:gs>
              <a:gs pos="100000">
                <a:srgbClr val="21B3E1">
                  <a:gamma/>
                  <a:shade val="48627"/>
                  <a:invGamma/>
                </a:srgbClr>
              </a:gs>
            </a:gsLst>
            <a:lin ang="27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38100" algn="ctr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9250" dir="3267739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ctr"/>
            <a:r>
              <a:rPr lang="en-US" smtClean="0"/>
              <a:t>III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381000"/>
            <a:ext cx="6324600" cy="563562"/>
          </a:xfrm>
        </p:spPr>
        <p:txBody>
          <a:bodyPr/>
          <a:lstStyle/>
          <a:p>
            <a:pPr eaLnBrk="0" hangingPunct="0"/>
            <a:r>
              <a:rPr lang="en-US" smtClean="0"/>
              <a:t>I. Expand </a:t>
            </a:r>
            <a:r>
              <a:rPr lang="en-US"/>
              <a:t>Quality </a:t>
            </a:r>
            <a:r>
              <a:rPr lang="en-US" smtClean="0"/>
              <a:t>System</a:t>
            </a:r>
            <a:br>
              <a:rPr lang="en-US" smtClean="0"/>
            </a:br>
            <a:r>
              <a:rPr lang="en-US" sz="1400" smtClean="0"/>
              <a:t>(</a:t>
            </a:r>
            <a:r>
              <a:rPr lang="en-US" sz="1400"/>
              <a:t>F</a:t>
            </a:r>
            <a:r>
              <a:rPr lang="en-US" sz="1400" smtClean="0"/>
              <a:t>rom </a:t>
            </a:r>
            <a:r>
              <a:rPr lang="en-US" sz="1400"/>
              <a:t>TS-MO </a:t>
            </a:r>
            <a:r>
              <a:rPr lang="en-US" sz="1400" smtClean="0"/>
              <a:t>to TL-MO,TL-MQA, </a:t>
            </a:r>
            <a:r>
              <a:rPr lang="en-US" sz="1400"/>
              <a:t>TS-MSD, TL-MSD, </a:t>
            </a:r>
            <a:r>
              <a:rPr lang="en-US" sz="1400" smtClean="0"/>
              <a:t>QV-MSD)</a:t>
            </a:r>
            <a:r>
              <a:rPr lang="en-US" b="0">
                <a:solidFill>
                  <a:schemeClr val="tx1"/>
                </a:solidFill>
              </a:rPr>
              <a:t/>
            </a:r>
            <a:br>
              <a:rPr lang="en-US" b="0">
                <a:solidFill>
                  <a:schemeClr val="tx1"/>
                </a:solidFill>
              </a:rPr>
            </a:b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117505" y="1303092"/>
            <a:ext cx="2872644" cy="1863504"/>
            <a:chOff x="117505" y="1303092"/>
            <a:chExt cx="2872644" cy="186350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7505" y="1303092"/>
              <a:ext cx="2872644" cy="186350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2" name="TextBox 21"/>
            <p:cNvSpPr txBox="1"/>
            <p:nvPr/>
          </p:nvSpPr>
          <p:spPr>
            <a:xfrm>
              <a:off x="152400" y="2790141"/>
              <a:ext cx="283774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mtClean="0">
                  <a:solidFill>
                    <a:srgbClr val="00B0F0"/>
                  </a:solidFill>
                </a:rPr>
                <a:t>Visual check by picture</a:t>
              </a:r>
              <a:endParaRPr 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52400" y="3270160"/>
            <a:ext cx="3997296" cy="1682840"/>
            <a:chOff x="2734092" y="2895718"/>
            <a:chExt cx="3997296" cy="16828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34093" y="2895718"/>
              <a:ext cx="3997295" cy="158180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5" name="TextBox 24"/>
            <p:cNvSpPr txBox="1"/>
            <p:nvPr/>
          </p:nvSpPr>
          <p:spPr>
            <a:xfrm>
              <a:off x="2734092" y="4209226"/>
              <a:ext cx="399729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mtClean="0">
                  <a:solidFill>
                    <a:srgbClr val="00B0F0"/>
                  </a:solidFill>
                </a:rPr>
                <a:t>Tendency of data</a:t>
              </a:r>
              <a:endParaRPr 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287225" y="3296570"/>
            <a:ext cx="2657247" cy="1656430"/>
            <a:chOff x="4287225" y="3296570"/>
            <a:chExt cx="2657247" cy="1656430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87226" y="3296570"/>
              <a:ext cx="2657246" cy="155539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30" name="TextBox 29"/>
            <p:cNvSpPr txBox="1"/>
            <p:nvPr/>
          </p:nvSpPr>
          <p:spPr>
            <a:xfrm>
              <a:off x="4287225" y="4614446"/>
              <a:ext cx="2657247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mtClean="0">
                  <a:solidFill>
                    <a:srgbClr val="00B0F0"/>
                  </a:solidFill>
                </a:rPr>
                <a:t>Auto issue ISO data sheet</a:t>
              </a:r>
              <a:endParaRPr lang="en-US" sz="1600">
                <a:solidFill>
                  <a:srgbClr val="00B0F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025044" y="1286863"/>
            <a:ext cx="2667000" cy="1882407"/>
            <a:chOff x="3124200" y="1082953"/>
            <a:chExt cx="3124199" cy="2085534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24200" y="1082953"/>
              <a:ext cx="3124199" cy="208553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31" name="TextBox 30"/>
            <p:cNvSpPr txBox="1"/>
            <p:nvPr/>
          </p:nvSpPr>
          <p:spPr>
            <a:xfrm>
              <a:off x="3200400" y="2827748"/>
              <a:ext cx="300989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mtClean="0">
                  <a:solidFill>
                    <a:srgbClr val="00B0F0"/>
                  </a:solidFill>
                </a:rPr>
                <a:t>Ranking part by part</a:t>
              </a:r>
              <a:endParaRPr lang="en-US" sz="1600">
                <a:solidFill>
                  <a:srgbClr val="00B0F0"/>
                </a:solidFill>
              </a:endParaRPr>
            </a:p>
          </p:txBody>
        </p:sp>
      </p:grp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5257800"/>
            <a:ext cx="8153400" cy="1135897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1400" b="0" smtClean="0">
                <a:solidFill>
                  <a:schemeClr val="tx1"/>
                </a:solidFill>
              </a:rPr>
              <a:t>Visual check by picture and guideline </a:t>
            </a:r>
            <a:r>
              <a:rPr lang="en-US" sz="1400" b="0" smtClean="0">
                <a:solidFill>
                  <a:srgbClr val="00B050"/>
                </a:solidFill>
              </a:rPr>
              <a:t>-&gt; Reduce mistake</a:t>
            </a:r>
            <a:endParaRPr lang="en-US" sz="1400" b="0" dirty="0" smtClean="0">
              <a:solidFill>
                <a:srgbClr val="00B050"/>
              </a:solidFill>
            </a:endParaRPr>
          </a:p>
          <a:p>
            <a:pPr>
              <a:lnSpc>
                <a:spcPct val="80000"/>
              </a:lnSpc>
            </a:pPr>
            <a:r>
              <a:rPr lang="en-US" sz="1400" b="0" smtClean="0">
                <a:solidFill>
                  <a:schemeClr val="tx1"/>
                </a:solidFill>
              </a:rPr>
              <a:t>Control tendency of measuring data </a:t>
            </a:r>
            <a:r>
              <a:rPr lang="en-US" sz="1400" b="0" smtClean="0">
                <a:solidFill>
                  <a:srgbClr val="00B050"/>
                </a:solidFill>
              </a:rPr>
              <a:t>-&gt; Quick action before trouble happen</a:t>
            </a:r>
          </a:p>
          <a:p>
            <a:pPr>
              <a:lnSpc>
                <a:spcPct val="80000"/>
              </a:lnSpc>
            </a:pPr>
            <a:r>
              <a:rPr lang="en-US" sz="1400" b="0" smtClean="0">
                <a:solidFill>
                  <a:schemeClr val="tx1"/>
                </a:solidFill>
              </a:rPr>
              <a:t>Build method for </a:t>
            </a:r>
            <a:r>
              <a:rPr lang="en-US" sz="1400" b="0">
                <a:solidFill>
                  <a:schemeClr val="tx1"/>
                </a:solidFill>
              </a:rPr>
              <a:t>measurement </a:t>
            </a:r>
            <a:r>
              <a:rPr lang="en-US" sz="1400" b="0" smtClean="0">
                <a:solidFill>
                  <a:schemeClr val="tx1"/>
                </a:solidFill>
              </a:rPr>
              <a:t>tool </a:t>
            </a:r>
            <a:r>
              <a:rPr lang="en-US" sz="1400" b="0" smtClean="0">
                <a:solidFill>
                  <a:srgbClr val="00B050"/>
                </a:solidFill>
              </a:rPr>
              <a:t>-&gt; Clear measuring position (reduce mistake).</a:t>
            </a:r>
          </a:p>
          <a:p>
            <a:pPr>
              <a:lnSpc>
                <a:spcPct val="80000"/>
              </a:lnSpc>
            </a:pPr>
            <a:r>
              <a:rPr lang="en-US" sz="1400" b="0" smtClean="0">
                <a:solidFill>
                  <a:schemeClr val="tx1"/>
                </a:solidFill>
              </a:rPr>
              <a:t>Automatic judge worst/good part product by ranking </a:t>
            </a:r>
            <a:r>
              <a:rPr lang="en-US" sz="1400" b="0" smtClean="0">
                <a:solidFill>
                  <a:srgbClr val="00B050"/>
                </a:solidFill>
              </a:rPr>
              <a:t>-&gt; Visualize situation all of part</a:t>
            </a:r>
          </a:p>
          <a:p>
            <a:pPr>
              <a:lnSpc>
                <a:spcPct val="80000"/>
              </a:lnSpc>
            </a:pPr>
            <a:r>
              <a:rPr lang="en-US" sz="1400" b="0" smtClean="0">
                <a:solidFill>
                  <a:schemeClr val="tx1"/>
                </a:solidFill>
              </a:rPr>
              <a:t>Automatic issue ISO datasheet, checksheet </a:t>
            </a:r>
            <a:r>
              <a:rPr lang="en-US" sz="1400" b="0" smtClean="0">
                <a:solidFill>
                  <a:srgbClr val="00B050"/>
                </a:solidFill>
              </a:rPr>
              <a:t>-&gt; Reduce 100% paper sheet</a:t>
            </a: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5816" y="1028700"/>
            <a:ext cx="929984" cy="38232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" name="Group 1"/>
          <p:cNvGrpSpPr/>
          <p:nvPr/>
        </p:nvGrpSpPr>
        <p:grpSpPr>
          <a:xfrm>
            <a:off x="5724569" y="1634932"/>
            <a:ext cx="1966182" cy="1532831"/>
            <a:chOff x="6335993" y="1667569"/>
            <a:chExt cx="1966182" cy="1532831"/>
          </a:xfrm>
        </p:grpSpPr>
        <p:pic>
          <p:nvPicPr>
            <p:cNvPr id="15" name="Picture 14"/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6335993" y="1667569"/>
              <a:ext cx="1966181" cy="153283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6" name="TextBox 15"/>
            <p:cNvSpPr txBox="1"/>
            <p:nvPr/>
          </p:nvSpPr>
          <p:spPr>
            <a:xfrm>
              <a:off x="6343913" y="2861846"/>
              <a:ext cx="1958262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mtClean="0">
                  <a:solidFill>
                    <a:srgbClr val="00B0F0"/>
                  </a:solidFill>
                </a:rPr>
                <a:t>Share trouble</a:t>
              </a:r>
              <a:endParaRPr lang="en-US" sz="1600">
                <a:solidFill>
                  <a:srgbClr val="00B0F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98438"/>
            <a:ext cx="6172200" cy="563562"/>
          </a:xfrm>
        </p:spPr>
        <p:txBody>
          <a:bodyPr/>
          <a:lstStyle/>
          <a:p>
            <a:pPr eaLnBrk="0" hangingPunct="0"/>
            <a:r>
              <a:rPr lang="en-US" smtClean="0"/>
              <a:t>II. Build LOG container           round use system(CRU)</a:t>
            </a:r>
            <a:endParaRPr lang="en-US" dirty="0"/>
          </a:p>
        </p:txBody>
      </p:sp>
      <p:sp>
        <p:nvSpPr>
          <p:cNvPr id="21" name="Date Placeholder 3"/>
          <p:cNvSpPr txBox="1">
            <a:spLocks/>
          </p:cNvSpPr>
          <p:nvPr/>
        </p:nvSpPr>
        <p:spPr>
          <a:xfrm>
            <a:off x="304800" y="6489700"/>
            <a:ext cx="609599" cy="3206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r>
              <a:rPr lang="en-US" smtClean="0"/>
              <a:t>PIT</a:t>
            </a:r>
            <a:endParaRPr lang="en-US" dirty="0"/>
          </a:p>
        </p:txBody>
      </p:sp>
      <p:sp>
        <p:nvSpPr>
          <p:cNvPr id="141" name="TextBox 140"/>
          <p:cNvSpPr txBox="1"/>
          <p:nvPr/>
        </p:nvSpPr>
        <p:spPr>
          <a:xfrm>
            <a:off x="297612" y="4358111"/>
            <a:ext cx="1633781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New flowchart</a:t>
            </a:r>
            <a:endParaRPr 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317500" y="4191000"/>
            <a:ext cx="6846207" cy="1517569"/>
            <a:chOff x="317500" y="3353439"/>
            <a:chExt cx="6846207" cy="1517569"/>
          </a:xfrm>
          <a:solidFill>
            <a:schemeClr val="bg1"/>
          </a:solidFill>
        </p:grpSpPr>
        <p:sp>
          <p:nvSpPr>
            <p:cNvPr id="95" name="TextBox 94"/>
            <p:cNvSpPr txBox="1"/>
            <p:nvPr/>
          </p:nvSpPr>
          <p:spPr>
            <a:xfrm>
              <a:off x="317500" y="4075584"/>
              <a:ext cx="1447800" cy="261610"/>
            </a:xfrm>
            <a:prstGeom prst="rect">
              <a:avLst/>
            </a:prstGeom>
            <a:grpFill/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100" smtClean="0">
                  <a:solidFill>
                    <a:schemeClr val="tx1"/>
                  </a:solidFill>
                </a:rPr>
                <a:t>Vendor 1,2,3…n</a:t>
              </a:r>
              <a:endParaRPr lang="en-US" sz="1100">
                <a:solidFill>
                  <a:schemeClr val="tx1"/>
                </a:solidFill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317500" y="4575230"/>
              <a:ext cx="1447800" cy="261610"/>
            </a:xfrm>
            <a:prstGeom prst="rect">
              <a:avLst/>
            </a:prstGeom>
            <a:grpFill/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100" smtClean="0">
                  <a:solidFill>
                    <a:schemeClr val="tx1"/>
                  </a:solidFill>
                </a:rPr>
                <a:t>Forwarder 1,2…n</a:t>
              </a:r>
              <a:endParaRPr lang="en-US" sz="1100">
                <a:solidFill>
                  <a:schemeClr val="tx1"/>
                </a:solidFill>
              </a:endParaRPr>
            </a:p>
          </p:txBody>
        </p:sp>
        <p:sp>
          <p:nvSpPr>
            <p:cNvPr id="70681" name="Rectangle 70680"/>
            <p:cNvSpPr/>
            <p:nvPr/>
          </p:nvSpPr>
          <p:spPr>
            <a:xfrm>
              <a:off x="2362200" y="4190999"/>
              <a:ext cx="914400" cy="65676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smtClean="0">
                  <a:solidFill>
                    <a:schemeClr val="tx1"/>
                  </a:solidFill>
                </a:rPr>
                <a:t>Email server</a:t>
              </a:r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733800" y="4190999"/>
              <a:ext cx="914400" cy="64261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smtClean="0">
                  <a:solidFill>
                    <a:schemeClr val="tx1"/>
                  </a:solidFill>
                </a:rPr>
                <a:t>CRU system</a:t>
              </a:r>
              <a:endParaRPr lang="en-US" sz="1400">
                <a:solidFill>
                  <a:schemeClr val="tx1"/>
                </a:solidFill>
              </a:endParaRPr>
            </a:p>
          </p:txBody>
        </p:sp>
        <p:cxnSp>
          <p:nvCxnSpPr>
            <p:cNvPr id="70683" name="Elbow Connector 70682"/>
            <p:cNvCxnSpPr>
              <a:stCxn id="95" idx="3"/>
              <a:endCxn id="96" idx="3"/>
            </p:cNvCxnSpPr>
            <p:nvPr/>
          </p:nvCxnSpPr>
          <p:spPr>
            <a:xfrm>
              <a:off x="1765300" y="4206389"/>
              <a:ext cx="12700" cy="499646"/>
            </a:xfrm>
            <a:prstGeom prst="bentConnector3">
              <a:avLst>
                <a:gd name="adj1" fmla="val 1800000"/>
              </a:avLst>
            </a:prstGeom>
            <a:grpFill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H="1" flipV="1">
              <a:off x="1981200" y="4572000"/>
              <a:ext cx="381000" cy="3230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>
              <a:off x="1981200" y="4337194"/>
              <a:ext cx="381000" cy="0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/>
            <p:nvPr/>
          </p:nvCxnSpPr>
          <p:spPr>
            <a:xfrm flipH="1">
              <a:off x="3276600" y="4572000"/>
              <a:ext cx="457200" cy="0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/>
            <p:nvPr/>
          </p:nvCxnSpPr>
          <p:spPr>
            <a:xfrm>
              <a:off x="3276600" y="4315748"/>
              <a:ext cx="457200" cy="0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Rectangle 125"/>
            <p:cNvSpPr/>
            <p:nvPr/>
          </p:nvSpPr>
          <p:spPr>
            <a:xfrm>
              <a:off x="3695700" y="3353439"/>
              <a:ext cx="1014549" cy="59689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smtClean="0">
                  <a:solidFill>
                    <a:schemeClr val="tx1"/>
                  </a:solidFill>
                </a:rPr>
                <a:t>TS/TL/QV import schedule</a:t>
              </a: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5563507" y="4386590"/>
              <a:ext cx="1600200" cy="261610"/>
            </a:xfrm>
            <a:prstGeom prst="rect">
              <a:avLst/>
            </a:prstGeom>
            <a:grpFill/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100" smtClean="0">
                  <a:solidFill>
                    <a:schemeClr val="tx1"/>
                  </a:solidFill>
                </a:rPr>
                <a:t>Analyze for report</a:t>
              </a:r>
              <a:endParaRPr lang="en-US" sz="1100">
                <a:solidFill>
                  <a:schemeClr val="tx1"/>
                </a:solidFill>
              </a:endParaRPr>
            </a:p>
          </p:txBody>
        </p:sp>
        <p:cxnSp>
          <p:nvCxnSpPr>
            <p:cNvPr id="88" name="Straight Arrow Connector 87"/>
            <p:cNvCxnSpPr>
              <a:stCxn id="100" idx="3"/>
              <a:endCxn id="135" idx="1"/>
            </p:cNvCxnSpPr>
            <p:nvPr/>
          </p:nvCxnSpPr>
          <p:spPr>
            <a:xfrm>
              <a:off x="4648200" y="4512304"/>
              <a:ext cx="915307" cy="5091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Oval 141"/>
            <p:cNvSpPr/>
            <p:nvPr/>
          </p:nvSpPr>
          <p:spPr>
            <a:xfrm>
              <a:off x="2038350" y="4047038"/>
              <a:ext cx="241300" cy="254913"/>
            </a:xfrm>
            <a:prstGeom prst="ellips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>
                  <a:solidFill>
                    <a:schemeClr val="tx1"/>
                  </a:solidFill>
                </a:rPr>
                <a:t>1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3" name="Oval 142"/>
            <p:cNvSpPr/>
            <p:nvPr/>
          </p:nvSpPr>
          <p:spPr>
            <a:xfrm>
              <a:off x="3371850" y="3963039"/>
              <a:ext cx="241300" cy="254913"/>
            </a:xfrm>
            <a:prstGeom prst="ellips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>
                  <a:solidFill>
                    <a:schemeClr val="tx1"/>
                  </a:solidFill>
                </a:rPr>
                <a:t>3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4" name="Oval 143"/>
            <p:cNvSpPr/>
            <p:nvPr/>
          </p:nvSpPr>
          <p:spPr>
            <a:xfrm>
              <a:off x="4251779" y="3948127"/>
              <a:ext cx="241300" cy="254913"/>
            </a:xfrm>
            <a:prstGeom prst="ellips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>
                  <a:solidFill>
                    <a:schemeClr val="tx1"/>
                  </a:solidFill>
                </a:rPr>
                <a:t>2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5" name="Oval 144"/>
            <p:cNvSpPr/>
            <p:nvPr/>
          </p:nvSpPr>
          <p:spPr>
            <a:xfrm>
              <a:off x="3371850" y="4616095"/>
              <a:ext cx="241300" cy="254913"/>
            </a:xfrm>
            <a:prstGeom prst="ellips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>
                  <a:solidFill>
                    <a:schemeClr val="tx1"/>
                  </a:solidFill>
                </a:rPr>
                <a:t>4</a:t>
              </a:r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11" name="Straight Arrow Connector 110"/>
          <p:cNvCxnSpPr>
            <a:stCxn id="126" idx="2"/>
            <a:endCxn id="100" idx="0"/>
          </p:cNvCxnSpPr>
          <p:nvPr/>
        </p:nvCxnSpPr>
        <p:spPr>
          <a:xfrm flipH="1">
            <a:off x="4191000" y="4787899"/>
            <a:ext cx="11975" cy="240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8" name="Group 117"/>
          <p:cNvGrpSpPr/>
          <p:nvPr/>
        </p:nvGrpSpPr>
        <p:grpSpPr>
          <a:xfrm>
            <a:off x="0" y="1447800"/>
            <a:ext cx="8327921" cy="3870898"/>
            <a:chOff x="0" y="1230868"/>
            <a:chExt cx="8327921" cy="3870898"/>
          </a:xfrm>
        </p:grpSpPr>
        <p:grpSp>
          <p:nvGrpSpPr>
            <p:cNvPr id="70680" name="Group 70679"/>
            <p:cNvGrpSpPr/>
            <p:nvPr/>
          </p:nvGrpSpPr>
          <p:grpSpPr>
            <a:xfrm>
              <a:off x="304800" y="1474113"/>
              <a:ext cx="7772400" cy="3627653"/>
              <a:chOff x="304800" y="1169313"/>
              <a:chExt cx="7772400" cy="3627653"/>
            </a:xfrm>
            <a:solidFill>
              <a:schemeClr val="bg1"/>
            </a:solidFill>
          </p:grpSpPr>
          <p:grpSp>
            <p:nvGrpSpPr>
              <p:cNvPr id="70678" name="Group 70677"/>
              <p:cNvGrpSpPr/>
              <p:nvPr/>
            </p:nvGrpSpPr>
            <p:grpSpPr>
              <a:xfrm>
                <a:off x="304800" y="1169313"/>
                <a:ext cx="7772400" cy="1726287"/>
                <a:chOff x="457200" y="1058361"/>
                <a:chExt cx="7772400" cy="1726287"/>
              </a:xfrm>
              <a:grpFill/>
            </p:grpSpPr>
            <p:sp>
              <p:nvSpPr>
                <p:cNvPr id="6" name="TextBox 5"/>
                <p:cNvSpPr txBox="1"/>
                <p:nvPr/>
              </p:nvSpPr>
              <p:spPr>
                <a:xfrm>
                  <a:off x="457200" y="1295400"/>
                  <a:ext cx="1447800" cy="261610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mtClean="0">
                      <a:solidFill>
                        <a:schemeClr val="tx1"/>
                      </a:solidFill>
                    </a:rPr>
                    <a:t>Vendor 1,2,3…n</a:t>
                  </a:r>
                  <a:endParaRPr 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457200" y="1795046"/>
                  <a:ext cx="1447800" cy="261610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mtClean="0">
                      <a:solidFill>
                        <a:schemeClr val="tx1"/>
                      </a:solidFill>
                    </a:rPr>
                    <a:t>Forwarder 1,2…n</a:t>
                  </a:r>
                  <a:endParaRPr 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TextBox 26"/>
                <p:cNvSpPr txBox="1"/>
                <p:nvPr/>
              </p:nvSpPr>
              <p:spPr>
                <a:xfrm>
                  <a:off x="457200" y="2344783"/>
                  <a:ext cx="1447800" cy="261610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mtClean="0">
                      <a:solidFill>
                        <a:schemeClr val="tx1"/>
                      </a:solidFill>
                    </a:rPr>
                    <a:t>TL, TS, QV LOG</a:t>
                  </a:r>
                  <a:endParaRPr lang="en-US" sz="11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8" name="Elbow Connector 7"/>
                <p:cNvCxnSpPr>
                  <a:stCxn id="6" idx="3"/>
                  <a:endCxn id="27" idx="3"/>
                </p:cNvCxnSpPr>
                <p:nvPr/>
              </p:nvCxnSpPr>
              <p:spPr>
                <a:xfrm>
                  <a:off x="1905000" y="1426205"/>
                  <a:ext cx="12700" cy="1049383"/>
                </a:xfrm>
                <a:prstGeom prst="bentConnector3">
                  <a:avLst>
                    <a:gd name="adj1" fmla="val 1800000"/>
                  </a:avLst>
                </a:prstGeom>
                <a:grpFill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" name="TextBox 31"/>
                <p:cNvSpPr txBox="1"/>
                <p:nvPr/>
              </p:nvSpPr>
              <p:spPr>
                <a:xfrm>
                  <a:off x="2743200" y="2438400"/>
                  <a:ext cx="1447800" cy="261610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mtClean="0">
                      <a:solidFill>
                        <a:schemeClr val="tx1"/>
                      </a:solidFill>
                    </a:rPr>
                    <a:t>Email of QV</a:t>
                  </a:r>
                  <a:endParaRPr 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2743200" y="1143000"/>
                  <a:ext cx="1447800" cy="261610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mtClean="0">
                      <a:solidFill>
                        <a:schemeClr val="tx1"/>
                      </a:solidFill>
                    </a:rPr>
                    <a:t>Email of TL</a:t>
                  </a:r>
                  <a:endParaRPr 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TextBox 33"/>
                <p:cNvSpPr txBox="1"/>
                <p:nvPr/>
              </p:nvSpPr>
              <p:spPr>
                <a:xfrm>
                  <a:off x="2743200" y="1795790"/>
                  <a:ext cx="1447800" cy="261610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mtClean="0">
                      <a:solidFill>
                        <a:schemeClr val="tx1"/>
                      </a:solidFill>
                    </a:rPr>
                    <a:t>Email of TS</a:t>
                  </a:r>
                  <a:endParaRPr 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TextBox 34"/>
                <p:cNvSpPr txBox="1"/>
                <p:nvPr/>
              </p:nvSpPr>
              <p:spPr>
                <a:xfrm>
                  <a:off x="4724400" y="2353761"/>
                  <a:ext cx="1447800" cy="430887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>
                      <a:solidFill>
                        <a:schemeClr val="tx1"/>
                      </a:solidFill>
                    </a:rPr>
                    <a:t>Record container round use</a:t>
                  </a:r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4724400" y="1058361"/>
                  <a:ext cx="1447800" cy="430887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mtClean="0">
                      <a:solidFill>
                        <a:schemeClr val="tx1"/>
                      </a:solidFill>
                    </a:rPr>
                    <a:t>Record container round use</a:t>
                  </a:r>
                  <a:endParaRPr 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TextBox 36"/>
                <p:cNvSpPr txBox="1"/>
                <p:nvPr/>
              </p:nvSpPr>
              <p:spPr>
                <a:xfrm>
                  <a:off x="4724400" y="1715870"/>
                  <a:ext cx="1447800" cy="430887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>
                      <a:solidFill>
                        <a:schemeClr val="tx1"/>
                      </a:solidFill>
                    </a:rPr>
                    <a:t>Record container round use</a:t>
                  </a:r>
                </a:p>
              </p:txBody>
            </p:sp>
            <p:sp>
              <p:nvSpPr>
                <p:cNvPr id="39" name="TextBox 38"/>
                <p:cNvSpPr txBox="1"/>
                <p:nvPr/>
              </p:nvSpPr>
              <p:spPr>
                <a:xfrm>
                  <a:off x="6629400" y="1143000"/>
                  <a:ext cx="1600200" cy="261610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mtClean="0">
                      <a:solidFill>
                        <a:schemeClr val="tx1"/>
                      </a:solidFill>
                    </a:rPr>
                    <a:t>Analyze for report</a:t>
                  </a:r>
                  <a:endParaRPr lang="en-US" sz="11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3" name="Elbow Connector 12"/>
                <p:cNvCxnSpPr>
                  <a:stCxn id="33" idx="1"/>
                  <a:endCxn id="32" idx="1"/>
                </p:cNvCxnSpPr>
                <p:nvPr/>
              </p:nvCxnSpPr>
              <p:spPr>
                <a:xfrm rot="10800000" flipV="1">
                  <a:off x="2743200" y="1273805"/>
                  <a:ext cx="12700" cy="1295400"/>
                </a:xfrm>
                <a:prstGeom prst="bentConnector3">
                  <a:avLst>
                    <a:gd name="adj1" fmla="val 1800000"/>
                  </a:avLst>
                </a:prstGeom>
                <a:grpFill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Arrow Connector 14"/>
                <p:cNvCxnSpPr/>
                <p:nvPr/>
              </p:nvCxnSpPr>
              <p:spPr>
                <a:xfrm>
                  <a:off x="2133600" y="1793409"/>
                  <a:ext cx="381000" cy="0"/>
                </a:xfrm>
                <a:prstGeom prst="straightConnector1">
                  <a:avLst/>
                </a:prstGeom>
                <a:grpFill/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Arrow Connector 16"/>
                <p:cNvCxnSpPr/>
                <p:nvPr/>
              </p:nvCxnSpPr>
              <p:spPr>
                <a:xfrm flipH="1">
                  <a:off x="2133600" y="2055019"/>
                  <a:ext cx="381000" cy="0"/>
                </a:xfrm>
                <a:prstGeom prst="straightConnector1">
                  <a:avLst/>
                </a:prstGeom>
                <a:grpFill/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Arrow Connector 54"/>
                <p:cNvCxnSpPr/>
                <p:nvPr/>
              </p:nvCxnSpPr>
              <p:spPr>
                <a:xfrm flipV="1">
                  <a:off x="3276600" y="1404610"/>
                  <a:ext cx="0" cy="388799"/>
                </a:xfrm>
                <a:prstGeom prst="straightConnector1">
                  <a:avLst/>
                </a:prstGeom>
                <a:grpFill/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Arrow Connector 56"/>
                <p:cNvCxnSpPr/>
                <p:nvPr/>
              </p:nvCxnSpPr>
              <p:spPr>
                <a:xfrm>
                  <a:off x="3276600" y="2055019"/>
                  <a:ext cx="0" cy="383381"/>
                </a:xfrm>
                <a:prstGeom prst="straightConnector1">
                  <a:avLst/>
                </a:prstGeom>
                <a:grpFill/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Arrow Connector 58"/>
                <p:cNvCxnSpPr/>
                <p:nvPr/>
              </p:nvCxnSpPr>
              <p:spPr>
                <a:xfrm flipV="1">
                  <a:off x="3581400" y="1404610"/>
                  <a:ext cx="0" cy="388799"/>
                </a:xfrm>
                <a:prstGeom prst="straightConnector1">
                  <a:avLst/>
                </a:prstGeom>
                <a:grpFill/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Arrow Connector 60"/>
                <p:cNvCxnSpPr/>
                <p:nvPr/>
              </p:nvCxnSpPr>
              <p:spPr>
                <a:xfrm>
                  <a:off x="3581400" y="2055019"/>
                  <a:ext cx="0" cy="383381"/>
                </a:xfrm>
                <a:prstGeom prst="straightConnector1">
                  <a:avLst/>
                </a:prstGeom>
                <a:grpFill/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Arrow Connector 62"/>
                <p:cNvCxnSpPr>
                  <a:stCxn id="33" idx="3"/>
                  <a:endCxn id="36" idx="1"/>
                </p:cNvCxnSpPr>
                <p:nvPr/>
              </p:nvCxnSpPr>
              <p:spPr>
                <a:xfrm>
                  <a:off x="4191000" y="1273805"/>
                  <a:ext cx="533400" cy="0"/>
                </a:xfrm>
                <a:prstGeom prst="straightConnector1">
                  <a:avLst/>
                </a:prstGeom>
                <a:grpFill/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657" name="Straight Arrow Connector 70656"/>
                <p:cNvCxnSpPr>
                  <a:stCxn id="34" idx="3"/>
                  <a:endCxn id="37" idx="1"/>
                </p:cNvCxnSpPr>
                <p:nvPr/>
              </p:nvCxnSpPr>
              <p:spPr>
                <a:xfrm>
                  <a:off x="4191000" y="1926595"/>
                  <a:ext cx="533400" cy="4719"/>
                </a:xfrm>
                <a:prstGeom prst="straightConnector1">
                  <a:avLst/>
                </a:prstGeom>
                <a:grpFill/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660" name="Straight Arrow Connector 70659"/>
                <p:cNvCxnSpPr>
                  <a:stCxn id="32" idx="3"/>
                  <a:endCxn id="35" idx="1"/>
                </p:cNvCxnSpPr>
                <p:nvPr/>
              </p:nvCxnSpPr>
              <p:spPr>
                <a:xfrm>
                  <a:off x="4191000" y="2569205"/>
                  <a:ext cx="533400" cy="0"/>
                </a:xfrm>
                <a:prstGeom prst="straightConnector1">
                  <a:avLst/>
                </a:prstGeom>
                <a:grpFill/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2" name="TextBox 71"/>
                <p:cNvSpPr txBox="1"/>
                <p:nvPr/>
              </p:nvSpPr>
              <p:spPr>
                <a:xfrm>
                  <a:off x="6629400" y="1793409"/>
                  <a:ext cx="1600200" cy="261610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mtClean="0">
                      <a:solidFill>
                        <a:schemeClr val="tx1"/>
                      </a:solidFill>
                    </a:rPr>
                    <a:t>Analyze for report</a:t>
                  </a:r>
                  <a:endParaRPr 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TextBox 72"/>
                <p:cNvSpPr txBox="1"/>
                <p:nvPr/>
              </p:nvSpPr>
              <p:spPr>
                <a:xfrm>
                  <a:off x="6629400" y="2438400"/>
                  <a:ext cx="1600200" cy="261610"/>
                </a:xfrm>
                <a:prstGeom prst="rect">
                  <a:avLst/>
                </a:prstGeom>
                <a:grpFill/>
                <a:ln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smtClean="0">
                      <a:solidFill>
                        <a:schemeClr val="tx1"/>
                      </a:solidFill>
                    </a:rPr>
                    <a:t>Analyze for report</a:t>
                  </a:r>
                  <a:endParaRPr lang="en-US" sz="11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70665" name="Straight Arrow Connector 70664"/>
                <p:cNvCxnSpPr>
                  <a:stCxn id="36" idx="3"/>
                  <a:endCxn id="39" idx="1"/>
                </p:cNvCxnSpPr>
                <p:nvPr/>
              </p:nvCxnSpPr>
              <p:spPr>
                <a:xfrm>
                  <a:off x="6172200" y="1273805"/>
                  <a:ext cx="457200" cy="0"/>
                </a:xfrm>
                <a:prstGeom prst="straightConnector1">
                  <a:avLst/>
                </a:prstGeom>
                <a:grpFill/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667" name="Straight Arrow Connector 70666"/>
                <p:cNvCxnSpPr>
                  <a:stCxn id="37" idx="3"/>
                  <a:endCxn id="72" idx="1"/>
                </p:cNvCxnSpPr>
                <p:nvPr/>
              </p:nvCxnSpPr>
              <p:spPr>
                <a:xfrm flipV="1">
                  <a:off x="6172200" y="1924214"/>
                  <a:ext cx="457200" cy="7100"/>
                </a:xfrm>
                <a:prstGeom prst="straightConnector1">
                  <a:avLst/>
                </a:prstGeom>
                <a:grpFill/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669" name="Straight Arrow Connector 70668"/>
                <p:cNvCxnSpPr>
                  <a:stCxn id="35" idx="3"/>
                  <a:endCxn id="73" idx="1"/>
                </p:cNvCxnSpPr>
                <p:nvPr/>
              </p:nvCxnSpPr>
              <p:spPr>
                <a:xfrm>
                  <a:off x="6172200" y="2569205"/>
                  <a:ext cx="457200" cy="0"/>
                </a:xfrm>
                <a:prstGeom prst="straightConnector1">
                  <a:avLst/>
                </a:prstGeom>
                <a:grpFill/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679" name="Oval 70678"/>
              <p:cNvSpPr/>
              <p:nvPr/>
            </p:nvSpPr>
            <p:spPr>
              <a:xfrm>
                <a:off x="2057400" y="1612150"/>
                <a:ext cx="241300" cy="254913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mtClean="0">
                    <a:solidFill>
                      <a:schemeClr val="tx1"/>
                    </a:solidFill>
                  </a:rPr>
                  <a:t>1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2057400" y="2209800"/>
                <a:ext cx="241300" cy="254913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mtClean="0">
                    <a:solidFill>
                      <a:schemeClr val="tx1"/>
                    </a:solidFill>
                  </a:rPr>
                  <a:t>3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4146550" y="1752602"/>
                <a:ext cx="241300" cy="254913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mtClean="0">
                    <a:solidFill>
                      <a:schemeClr val="tx1"/>
                    </a:solidFill>
                  </a:rPr>
                  <a:t>4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4984750" y="4542053"/>
                <a:ext cx="241300" cy="254913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mtClean="0">
                    <a:solidFill>
                      <a:schemeClr val="tx1"/>
                    </a:solidFill>
                  </a:rPr>
                  <a:t>5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3159126" y="1601592"/>
                <a:ext cx="241300" cy="254913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mtClean="0">
                    <a:solidFill>
                      <a:schemeClr val="tx1"/>
                    </a:solidFill>
                  </a:rPr>
                  <a:t>2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" name="TextBox 98"/>
            <p:cNvSpPr txBox="1"/>
            <p:nvPr/>
          </p:nvSpPr>
          <p:spPr>
            <a:xfrm>
              <a:off x="297612" y="1230868"/>
              <a:ext cx="1531188" cy="369332"/>
            </a:xfrm>
            <a:prstGeom prst="rect">
              <a:avLst/>
            </a:prstGeom>
            <a:solidFill>
              <a:srgbClr val="FF0000"/>
            </a:solidFill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bg1"/>
                  </a:solidFill>
                </a:rPr>
                <a:t>Old flowchart</a:t>
              </a:r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0" y="3251537"/>
              <a:ext cx="83279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</a:rPr>
                <a:t> </a:t>
              </a:r>
              <a:r>
                <a:rPr lang="en-US" smtClean="0">
                  <a:solidFill>
                    <a:srgbClr val="FF0000"/>
                  </a:solidFill>
                </a:rPr>
                <a:t> * Many duplicate job between 3 factories (manual confirm, record, make report)</a:t>
              </a:r>
            </a:p>
            <a:p>
              <a:r>
                <a:rPr lang="en-US" smtClean="0">
                  <a:solidFill>
                    <a:srgbClr val="FF0000"/>
                  </a:solidFill>
                </a:rPr>
                <a:t>  * Easy to mistake info from vendor, FWD and 3 factories </a:t>
              </a:r>
              <a:endParaRPr lang="en-US">
                <a:solidFill>
                  <a:srgbClr val="FF0000"/>
                </a:solidFill>
              </a:endParaRPr>
            </a:p>
          </p:txBody>
        </p:sp>
      </p:grpSp>
      <p:cxnSp>
        <p:nvCxnSpPr>
          <p:cNvPr id="114" name="Straight Connector 113"/>
          <p:cNvCxnSpPr/>
          <p:nvPr/>
        </p:nvCxnSpPr>
        <p:spPr>
          <a:xfrm>
            <a:off x="0" y="4114800"/>
            <a:ext cx="838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TextBox 157"/>
          <p:cNvSpPr txBox="1"/>
          <p:nvPr/>
        </p:nvSpPr>
        <p:spPr>
          <a:xfrm>
            <a:off x="158350" y="5805388"/>
            <a:ext cx="78086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  * Automatic receive &amp; read mail -&gt; calculate &amp; select container-&gt; record-&gt;</a:t>
            </a:r>
          </a:p>
          <a:p>
            <a:r>
              <a:rPr lang="en-US" smtClean="0"/>
              <a:t>send mail confirm -&gt; make report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533400" y="6118295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 </a:t>
            </a:r>
            <a:endParaRPr lang="en-US"/>
          </a:p>
        </p:txBody>
      </p:sp>
      <p:sp>
        <p:nvSpPr>
          <p:cNvPr id="119" name="TextBox 118"/>
          <p:cNvSpPr txBox="1"/>
          <p:nvPr/>
        </p:nvSpPr>
        <p:spPr>
          <a:xfrm>
            <a:off x="208023" y="986135"/>
            <a:ext cx="8262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* How to select the best container round to reduce cost ???</a:t>
            </a:r>
            <a:endParaRPr lang="en-US" sz="2400"/>
          </a:p>
        </p:txBody>
      </p:sp>
      <p:sp>
        <p:nvSpPr>
          <p:cNvPr id="162" name="Oval 161"/>
          <p:cNvSpPr/>
          <p:nvPr/>
        </p:nvSpPr>
        <p:spPr>
          <a:xfrm>
            <a:off x="6127750" y="2273433"/>
            <a:ext cx="241300" cy="25491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5</a:t>
            </a:r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98438"/>
            <a:ext cx="6172200" cy="563562"/>
          </a:xfrm>
        </p:spPr>
        <p:txBody>
          <a:bodyPr/>
          <a:lstStyle/>
          <a:p>
            <a:pPr eaLnBrk="0" hangingPunct="0"/>
            <a:r>
              <a:rPr lang="en-US" smtClean="0"/>
              <a:t>II. Build LOG container           round use system(CRU)</a:t>
            </a:r>
            <a:endParaRPr lang="en-US" dirty="0"/>
          </a:p>
        </p:txBody>
      </p:sp>
      <p:sp>
        <p:nvSpPr>
          <p:cNvPr id="21" name="Date Placeholder 3"/>
          <p:cNvSpPr txBox="1">
            <a:spLocks/>
          </p:cNvSpPr>
          <p:nvPr/>
        </p:nvSpPr>
        <p:spPr>
          <a:xfrm>
            <a:off x="304800" y="6489700"/>
            <a:ext cx="609599" cy="3206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r>
              <a:rPr lang="en-US" smtClean="0"/>
              <a:t>PIT</a:t>
            </a:r>
            <a:endParaRPr lang="en-US" dirty="0"/>
          </a:p>
        </p:txBody>
      </p:sp>
      <p:sp>
        <p:nvSpPr>
          <p:cNvPr id="115" name="TextBox 114"/>
          <p:cNvSpPr txBox="1"/>
          <p:nvPr/>
        </p:nvSpPr>
        <p:spPr>
          <a:xfrm>
            <a:off x="533400" y="6118295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 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01650"/>
            <a:ext cx="7391400" cy="53574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086600" y="2667000"/>
            <a:ext cx="533400" cy="3285364"/>
          </a:xfrm>
          <a:prstGeom prst="rect">
            <a:avLst/>
          </a:prstGeom>
          <a:solidFill>
            <a:schemeClr val="accent2">
              <a:lumMod val="60000"/>
              <a:lumOff val="40000"/>
              <a:alpha val="22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ular Callout 4"/>
          <p:cNvSpPr/>
          <p:nvPr/>
        </p:nvSpPr>
        <p:spPr>
          <a:xfrm>
            <a:off x="5257800" y="3780394"/>
            <a:ext cx="1385131" cy="1020205"/>
          </a:xfrm>
          <a:prstGeom prst="wedgeRoundRectCallout">
            <a:avLst>
              <a:gd name="adj1" fmla="val 82310"/>
              <a:gd name="adj2" fmla="val 5973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smtClean="0"/>
              <a:t>Auto set priority for round</a:t>
            </a:r>
            <a:endParaRPr lang="en-US" sz="1600"/>
          </a:p>
        </p:txBody>
      </p:sp>
      <p:sp>
        <p:nvSpPr>
          <p:cNvPr id="71" name="Rounded Rectangular Callout 70"/>
          <p:cNvSpPr/>
          <p:nvPr/>
        </p:nvSpPr>
        <p:spPr>
          <a:xfrm>
            <a:off x="4572000" y="1219200"/>
            <a:ext cx="1560676" cy="1020205"/>
          </a:xfrm>
          <a:prstGeom prst="wedgeRoundRectCallout">
            <a:avLst>
              <a:gd name="adj1" fmla="val -42317"/>
              <a:gd name="adj2" fmla="val 1225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smtClean="0"/>
              <a:t>Read mail from server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08680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98438"/>
            <a:ext cx="6172200" cy="563562"/>
          </a:xfrm>
        </p:spPr>
        <p:txBody>
          <a:bodyPr/>
          <a:lstStyle/>
          <a:p>
            <a:pPr eaLnBrk="0" hangingPunct="0"/>
            <a:r>
              <a:rPr lang="en-US" smtClean="0"/>
              <a:t>III. </a:t>
            </a:r>
            <a:r>
              <a:rPr lang="en-US"/>
              <a:t>Improve equipment control system</a:t>
            </a:r>
            <a:endParaRPr lang="en-US" dirty="0"/>
          </a:p>
        </p:txBody>
      </p:sp>
      <p:sp>
        <p:nvSpPr>
          <p:cNvPr id="21" name="Date Placeholder 3"/>
          <p:cNvSpPr txBox="1">
            <a:spLocks/>
          </p:cNvSpPr>
          <p:nvPr/>
        </p:nvSpPr>
        <p:spPr>
          <a:xfrm>
            <a:off x="304800" y="6489700"/>
            <a:ext cx="609599" cy="32067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r>
              <a:rPr lang="en-US" smtClean="0"/>
              <a:t>PIT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0600"/>
            <a:ext cx="6550522" cy="4953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0" y="1224465"/>
            <a:ext cx="2971800" cy="2204535"/>
          </a:xfrm>
          <a:prstGeom prst="rect">
            <a:avLst/>
          </a:prstGeom>
          <a:ln>
            <a:noFill/>
          </a:ln>
          <a:effectLst>
            <a:glow rad="127000">
              <a:schemeClr val="accent1">
                <a:alpha val="65000"/>
              </a:schemeClr>
            </a:glow>
            <a:outerShdw blurRad="292100" dist="139700" dir="2700000" algn="tl" rotWithShape="0">
              <a:srgbClr val="333333">
                <a:alpha val="14000"/>
              </a:srgbClr>
            </a:outerShdw>
          </a:effectLst>
        </p:spPr>
      </p:pic>
      <p:cxnSp>
        <p:nvCxnSpPr>
          <p:cNvPr id="11" name="Straight Arrow Connector 10"/>
          <p:cNvCxnSpPr/>
          <p:nvPr/>
        </p:nvCxnSpPr>
        <p:spPr>
          <a:xfrm>
            <a:off x="1066800" y="4648200"/>
            <a:ext cx="2895600" cy="499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ular Callout 11"/>
          <p:cNvSpPr/>
          <p:nvPr/>
        </p:nvSpPr>
        <p:spPr>
          <a:xfrm>
            <a:off x="6806725" y="3560709"/>
            <a:ext cx="1600200" cy="1023435"/>
          </a:xfrm>
          <a:prstGeom prst="wedgeRoundRectCallout">
            <a:avLst>
              <a:gd name="adj1" fmla="val -44928"/>
              <a:gd name="adj2" fmla="val -8279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>
                <a:solidFill>
                  <a:schemeClr val="bg1"/>
                </a:solidFill>
              </a:rPr>
              <a:t>Visualize life time situation all of</a:t>
            </a:r>
          </a:p>
          <a:p>
            <a:pPr algn="ctr"/>
            <a:r>
              <a:rPr lang="en-US" sz="1050">
                <a:solidFill>
                  <a:schemeClr val="bg1"/>
                </a:solidFill>
              </a:rPr>
              <a:t> part machine</a:t>
            </a:r>
          </a:p>
          <a:p>
            <a:pPr algn="ctr"/>
            <a:r>
              <a:rPr lang="en-US" sz="1050">
                <a:solidFill>
                  <a:schemeClr val="bg1"/>
                </a:solidFill>
              </a:rPr>
              <a:t>(life time remain to order new)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6647204" y="4715853"/>
            <a:ext cx="1219200" cy="1066800"/>
          </a:xfrm>
          <a:prstGeom prst="wedgeRoundRectCallout">
            <a:avLst>
              <a:gd name="adj1" fmla="val -209384"/>
              <a:gd name="adj2" fmla="val -13776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Visualize trouble situation all of machine</a:t>
            </a:r>
          </a:p>
        </p:txBody>
      </p:sp>
      <p:sp>
        <p:nvSpPr>
          <p:cNvPr id="16" name="Rounded Rectangular Callout 15"/>
          <p:cNvSpPr/>
          <p:nvPr/>
        </p:nvSpPr>
        <p:spPr>
          <a:xfrm>
            <a:off x="4191000" y="5410200"/>
            <a:ext cx="1219200" cy="1066800"/>
          </a:xfrm>
          <a:prstGeom prst="wedgeRoundRectCallout">
            <a:avLst>
              <a:gd name="adj1" fmla="val -191160"/>
              <a:gd name="adj2" fmla="val -8729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</a:rPr>
              <a:t>Order by number of trouble remain</a:t>
            </a: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264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2019 </a:t>
            </a:r>
            <a:r>
              <a:rPr lang="en-US" dirty="0" smtClean="0"/>
              <a:t>TARGET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81000" y="2054225"/>
            <a:ext cx="7543800" cy="2517775"/>
            <a:chOff x="381000" y="2587625"/>
            <a:chExt cx="7543800" cy="2517775"/>
          </a:xfrm>
        </p:grpSpPr>
        <p:sp>
          <p:nvSpPr>
            <p:cNvPr id="23" name="Line 9"/>
            <p:cNvSpPr>
              <a:spLocks noChangeShapeType="1"/>
            </p:cNvSpPr>
            <p:nvPr/>
          </p:nvSpPr>
          <p:spPr bwMode="gray">
            <a:xfrm>
              <a:off x="533400" y="3449638"/>
              <a:ext cx="0" cy="8175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76200" dir="10800000" kx="-3284103" algn="b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81000" y="2587625"/>
              <a:ext cx="7543800" cy="2517775"/>
              <a:chOff x="381000" y="2276475"/>
              <a:chExt cx="7543800" cy="2517775"/>
            </a:xfrm>
          </p:grpSpPr>
          <p:sp>
            <p:nvSpPr>
              <p:cNvPr id="18" name="Line 4"/>
              <p:cNvSpPr>
                <a:spLocks noChangeShapeType="1"/>
              </p:cNvSpPr>
              <p:nvPr/>
            </p:nvSpPr>
            <p:spPr bwMode="gray">
              <a:xfrm flipH="1">
                <a:off x="457200" y="4783138"/>
                <a:ext cx="2438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76200" dir="10800000" kx="-3284103" algn="b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" name="Line 5"/>
              <p:cNvSpPr>
                <a:spLocks noChangeShapeType="1"/>
              </p:cNvSpPr>
              <p:nvPr/>
            </p:nvSpPr>
            <p:spPr bwMode="gray">
              <a:xfrm flipH="1">
                <a:off x="381000" y="3952875"/>
                <a:ext cx="3352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76200" dir="10800000" kx="-3284103" algn="b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0" name="Line 6"/>
              <p:cNvSpPr>
                <a:spLocks noChangeShapeType="1"/>
              </p:cNvSpPr>
              <p:nvPr/>
            </p:nvSpPr>
            <p:spPr bwMode="gray">
              <a:xfrm flipH="1">
                <a:off x="381000" y="3124200"/>
                <a:ext cx="4165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76200" dir="10800000" kx="-3284103" algn="b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" name="Line 7"/>
              <p:cNvSpPr>
                <a:spLocks noChangeShapeType="1"/>
              </p:cNvSpPr>
              <p:nvPr/>
            </p:nvSpPr>
            <p:spPr bwMode="gray">
              <a:xfrm flipH="1" flipV="1">
                <a:off x="381000" y="2282825"/>
                <a:ext cx="5033963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76200" dir="10800000" kx="-3284103" algn="b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2" name="Line 8"/>
              <p:cNvSpPr>
                <a:spLocks noChangeShapeType="1"/>
              </p:cNvSpPr>
              <p:nvPr/>
            </p:nvSpPr>
            <p:spPr bwMode="gray">
              <a:xfrm>
                <a:off x="533400" y="2276475"/>
                <a:ext cx="0" cy="87153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76200" dir="10800000" kx="-3284103" algn="b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" name="Line 10"/>
              <p:cNvSpPr>
                <a:spLocks noChangeShapeType="1"/>
              </p:cNvSpPr>
              <p:nvPr/>
            </p:nvSpPr>
            <p:spPr bwMode="gray">
              <a:xfrm>
                <a:off x="533400" y="3965575"/>
                <a:ext cx="0" cy="8159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76200" dir="10800000" kx="-3284103" algn="b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" name="Text Box 12"/>
              <p:cNvSpPr txBox="1">
                <a:spLocks noChangeArrowheads="1"/>
              </p:cNvSpPr>
              <p:nvPr/>
            </p:nvSpPr>
            <p:spPr bwMode="gray">
              <a:xfrm>
                <a:off x="533400" y="2600325"/>
                <a:ext cx="4039567" cy="30777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eaLnBrk="0" hangingPunct="0"/>
                <a:r>
                  <a:rPr lang="en-US" sz="1400" smtClean="0">
                    <a:latin typeface="Verdana" panose="020B0604030504040204" pitchFamily="34" charset="0"/>
                  </a:rPr>
                  <a:t>From TS-MO to TS-MSD, TL-MSD, QV-MSD</a:t>
                </a:r>
                <a:endParaRPr lang="en-US" sz="1400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27" name="Text Box 13"/>
              <p:cNvSpPr txBox="1">
                <a:spLocks noChangeArrowheads="1"/>
              </p:cNvSpPr>
              <p:nvPr/>
            </p:nvSpPr>
            <p:spPr bwMode="gray">
              <a:xfrm>
                <a:off x="533400" y="3427413"/>
                <a:ext cx="2957926" cy="30777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eaLnBrk="0" hangingPunct="0"/>
                <a:r>
                  <a:rPr lang="en-US" sz="1400" smtClean="0">
                    <a:latin typeface="Verdana" panose="020B0604030504040204" pitchFamily="34" charset="0"/>
                  </a:rPr>
                  <a:t>Study &amp; train for PIT members</a:t>
                </a:r>
                <a:endParaRPr lang="en-US" sz="1400" dirty="0">
                  <a:latin typeface="Verdana" panose="020B0604030504040204" pitchFamily="34" charset="0"/>
                </a:endParaRPr>
              </a:p>
            </p:txBody>
          </p:sp>
          <p:sp>
            <p:nvSpPr>
              <p:cNvPr id="28" name="Text Box 14"/>
              <p:cNvSpPr txBox="1">
                <a:spLocks noChangeArrowheads="1"/>
              </p:cNvSpPr>
              <p:nvPr/>
            </p:nvSpPr>
            <p:spPr bwMode="gray">
              <a:xfrm>
                <a:off x="533400" y="4291013"/>
                <a:ext cx="2579873" cy="30777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eaLnBrk="0" hangingPunct="0"/>
                <a:r>
                  <a:rPr lang="en-US" sz="1400" smtClean="0">
                    <a:latin typeface="Verdana" panose="020B0604030504040204" pitchFamily="34" charset="0"/>
                  </a:rPr>
                  <a:t>For </a:t>
                </a:r>
                <a:r>
                  <a:rPr lang="en-US" sz="1400" smtClean="0">
                    <a:latin typeface="Verdana" panose="020B0604030504040204" pitchFamily="34" charset="0"/>
                  </a:rPr>
                  <a:t>ACC, </a:t>
                </a:r>
                <a:r>
                  <a:rPr lang="en-US" sz="1400" smtClean="0">
                    <a:latin typeface="Verdana" panose="020B0604030504040204" pitchFamily="34" charset="0"/>
                  </a:rPr>
                  <a:t>LOG, PUR, CMG..</a:t>
                </a:r>
                <a:endParaRPr lang="en-US" sz="1400" dirty="0">
                  <a:latin typeface="Verdana" panose="020B0604030504040204" pitchFamily="34" charset="0"/>
                </a:endParaRPr>
              </a:p>
            </p:txBody>
          </p:sp>
          <p:grpSp>
            <p:nvGrpSpPr>
              <p:cNvPr id="30" name="Group 16"/>
              <p:cNvGrpSpPr>
                <a:grpSpLocks/>
              </p:cNvGrpSpPr>
              <p:nvPr/>
            </p:nvGrpSpPr>
            <p:grpSpPr bwMode="auto">
              <a:xfrm>
                <a:off x="2927350" y="2286000"/>
                <a:ext cx="4997450" cy="2508250"/>
                <a:chOff x="2036" y="1446"/>
                <a:chExt cx="3148" cy="1580"/>
              </a:xfrm>
            </p:grpSpPr>
            <p:sp>
              <p:nvSpPr>
                <p:cNvPr id="31" name="Freeform 17"/>
                <p:cNvSpPr>
                  <a:spLocks/>
                </p:cNvSpPr>
                <p:nvPr/>
              </p:nvSpPr>
              <p:spPr bwMode="gray">
                <a:xfrm>
                  <a:off x="4817" y="1446"/>
                  <a:ext cx="363" cy="533"/>
                </a:xfrm>
                <a:custGeom>
                  <a:avLst/>
                  <a:gdLst>
                    <a:gd name="T0" fmla="*/ 308 w 308"/>
                    <a:gd name="T1" fmla="*/ 120 h 444"/>
                    <a:gd name="T2" fmla="*/ 0 w 308"/>
                    <a:gd name="T3" fmla="*/ 444 h 444"/>
                    <a:gd name="T4" fmla="*/ 0 w 308"/>
                    <a:gd name="T5" fmla="*/ 286 h 444"/>
                    <a:gd name="T6" fmla="*/ 308 w 308"/>
                    <a:gd name="T7" fmla="*/ 0 h 444"/>
                    <a:gd name="T8" fmla="*/ 308 w 308"/>
                    <a:gd name="T9" fmla="*/ 120 h 4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8" h="444">
                      <a:moveTo>
                        <a:pt x="308" y="120"/>
                      </a:moveTo>
                      <a:lnTo>
                        <a:pt x="0" y="444"/>
                      </a:lnTo>
                      <a:lnTo>
                        <a:pt x="0" y="286"/>
                      </a:lnTo>
                      <a:lnTo>
                        <a:pt x="308" y="0"/>
                      </a:lnTo>
                      <a:lnTo>
                        <a:pt x="308" y="12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chemeClr val="accent2">
                        <a:gamma/>
                        <a:shade val="46275"/>
                        <a:invGamma/>
                      </a:schemeClr>
                    </a:gs>
                    <a:gs pos="50000">
                      <a:schemeClr val="accent2"/>
                    </a:gs>
                    <a:gs pos="100000">
                      <a:schemeClr val="accent2">
                        <a:gamma/>
                        <a:shade val="46275"/>
                        <a:invGamma/>
                      </a:schemeClr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D1D1D1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2" name="Freeform 18"/>
                <p:cNvSpPr>
                  <a:spLocks/>
                </p:cNvSpPr>
                <p:nvPr/>
              </p:nvSpPr>
              <p:spPr bwMode="gray">
                <a:xfrm>
                  <a:off x="3078" y="1446"/>
                  <a:ext cx="2106" cy="341"/>
                </a:xfrm>
                <a:custGeom>
                  <a:avLst/>
                  <a:gdLst>
                    <a:gd name="T0" fmla="*/ 1478 w 1786"/>
                    <a:gd name="T1" fmla="*/ 284 h 284"/>
                    <a:gd name="T2" fmla="*/ 0 w 1786"/>
                    <a:gd name="T3" fmla="*/ 284 h 284"/>
                    <a:gd name="T4" fmla="*/ 446 w 1786"/>
                    <a:gd name="T5" fmla="*/ 0 h 284"/>
                    <a:gd name="T6" fmla="*/ 1786 w 1786"/>
                    <a:gd name="T7" fmla="*/ 0 h 284"/>
                    <a:gd name="T8" fmla="*/ 1478 w 1786"/>
                    <a:gd name="T9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6" h="284">
                      <a:moveTo>
                        <a:pt x="1478" y="284"/>
                      </a:moveTo>
                      <a:lnTo>
                        <a:pt x="0" y="284"/>
                      </a:lnTo>
                      <a:lnTo>
                        <a:pt x="446" y="0"/>
                      </a:lnTo>
                      <a:lnTo>
                        <a:pt x="1786" y="0"/>
                      </a:lnTo>
                      <a:lnTo>
                        <a:pt x="1478" y="28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80808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3" name="Freeform 19"/>
                <p:cNvSpPr>
                  <a:spLocks/>
                </p:cNvSpPr>
                <p:nvPr/>
              </p:nvSpPr>
              <p:spPr bwMode="gray">
                <a:xfrm>
                  <a:off x="4452" y="1970"/>
                  <a:ext cx="363" cy="530"/>
                </a:xfrm>
                <a:custGeom>
                  <a:avLst/>
                  <a:gdLst>
                    <a:gd name="T0" fmla="*/ 308 w 308"/>
                    <a:gd name="T1" fmla="*/ 120 h 442"/>
                    <a:gd name="T2" fmla="*/ 0 w 308"/>
                    <a:gd name="T3" fmla="*/ 442 h 442"/>
                    <a:gd name="T4" fmla="*/ 0 w 308"/>
                    <a:gd name="T5" fmla="*/ 286 h 442"/>
                    <a:gd name="T6" fmla="*/ 308 w 308"/>
                    <a:gd name="T7" fmla="*/ 0 h 442"/>
                    <a:gd name="T8" fmla="*/ 308 w 308"/>
                    <a:gd name="T9" fmla="*/ 120 h 4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8" h="442">
                      <a:moveTo>
                        <a:pt x="308" y="120"/>
                      </a:moveTo>
                      <a:lnTo>
                        <a:pt x="0" y="442"/>
                      </a:lnTo>
                      <a:lnTo>
                        <a:pt x="0" y="286"/>
                      </a:lnTo>
                      <a:lnTo>
                        <a:pt x="308" y="0"/>
                      </a:lnTo>
                      <a:lnTo>
                        <a:pt x="308" y="12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D1D1D1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4" name="Freeform 20"/>
                <p:cNvSpPr>
                  <a:spLocks/>
                </p:cNvSpPr>
                <p:nvPr/>
              </p:nvSpPr>
              <p:spPr bwMode="gray">
                <a:xfrm>
                  <a:off x="2555" y="1970"/>
                  <a:ext cx="2264" cy="340"/>
                </a:xfrm>
                <a:custGeom>
                  <a:avLst/>
                  <a:gdLst>
                    <a:gd name="T0" fmla="*/ 1612 w 1920"/>
                    <a:gd name="T1" fmla="*/ 284 h 284"/>
                    <a:gd name="T2" fmla="*/ 0 w 1920"/>
                    <a:gd name="T3" fmla="*/ 284 h 284"/>
                    <a:gd name="T4" fmla="*/ 446 w 1920"/>
                    <a:gd name="T5" fmla="*/ 0 h 284"/>
                    <a:gd name="T6" fmla="*/ 1920 w 1920"/>
                    <a:gd name="T7" fmla="*/ 0 h 284"/>
                    <a:gd name="T8" fmla="*/ 1612 w 1920"/>
                    <a:gd name="T9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20" h="284">
                      <a:moveTo>
                        <a:pt x="1612" y="284"/>
                      </a:moveTo>
                      <a:lnTo>
                        <a:pt x="0" y="284"/>
                      </a:lnTo>
                      <a:lnTo>
                        <a:pt x="446" y="0"/>
                      </a:lnTo>
                      <a:lnTo>
                        <a:pt x="1920" y="0"/>
                      </a:lnTo>
                      <a:lnTo>
                        <a:pt x="1612" y="284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80808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5" name="Freeform 21"/>
                <p:cNvSpPr>
                  <a:spLocks/>
                </p:cNvSpPr>
                <p:nvPr/>
              </p:nvSpPr>
              <p:spPr bwMode="gray">
                <a:xfrm>
                  <a:off x="4086" y="2494"/>
                  <a:ext cx="361" cy="532"/>
                </a:xfrm>
                <a:custGeom>
                  <a:avLst/>
                  <a:gdLst>
                    <a:gd name="T0" fmla="*/ 306 w 306"/>
                    <a:gd name="T1" fmla="*/ 122 h 444"/>
                    <a:gd name="T2" fmla="*/ 0 w 306"/>
                    <a:gd name="T3" fmla="*/ 444 h 444"/>
                    <a:gd name="T4" fmla="*/ 0 w 306"/>
                    <a:gd name="T5" fmla="*/ 286 h 444"/>
                    <a:gd name="T6" fmla="*/ 306 w 306"/>
                    <a:gd name="T7" fmla="*/ 0 h 444"/>
                    <a:gd name="T8" fmla="*/ 306 w 306"/>
                    <a:gd name="T9" fmla="*/ 122 h 4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6" h="444">
                      <a:moveTo>
                        <a:pt x="306" y="122"/>
                      </a:moveTo>
                      <a:lnTo>
                        <a:pt x="0" y="444"/>
                      </a:lnTo>
                      <a:lnTo>
                        <a:pt x="0" y="286"/>
                      </a:lnTo>
                      <a:lnTo>
                        <a:pt x="306" y="0"/>
                      </a:lnTo>
                      <a:lnTo>
                        <a:pt x="306" y="122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chemeClr val="folHlink">
                        <a:gamma/>
                        <a:shade val="46275"/>
                        <a:invGamma/>
                      </a:schemeClr>
                    </a:gs>
                    <a:gs pos="50000">
                      <a:schemeClr val="folHlink"/>
                    </a:gs>
                    <a:gs pos="100000">
                      <a:schemeClr val="folHlink">
                        <a:gamma/>
                        <a:shade val="46275"/>
                        <a:invGamma/>
                      </a:schemeClr>
                    </a:gs>
                  </a:gsLst>
                  <a:lin ang="27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D1D1D1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8" name="Rectangle 25"/>
                <p:cNvSpPr>
                  <a:spLocks noChangeArrowheads="1"/>
                </p:cNvSpPr>
                <p:nvPr/>
              </p:nvSpPr>
              <p:spPr bwMode="gray">
                <a:xfrm>
                  <a:off x="3082" y="1787"/>
                  <a:ext cx="1743" cy="192"/>
                </a:xfrm>
                <a:prstGeom prst="rect">
                  <a:avLst/>
                </a:prstGeom>
                <a:gradFill rotWithShape="1">
                  <a:gsLst>
                    <a:gs pos="0">
                      <a:schemeClr val="accent2">
                        <a:gamma/>
                        <a:shade val="72549"/>
                        <a:invGamma/>
                      </a:schemeClr>
                    </a:gs>
                    <a:gs pos="50000">
                      <a:schemeClr val="accent2"/>
                    </a:gs>
                    <a:gs pos="100000">
                      <a:schemeClr val="accent2">
                        <a:gamma/>
                        <a:shade val="72549"/>
                        <a:invGamma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ctr" eaLnBrk="0" hangingPunct="0"/>
                  <a:r>
                    <a:rPr lang="en-US" sz="1400" b="1" smtClean="0">
                      <a:solidFill>
                        <a:srgbClr val="FFFFFF"/>
                      </a:solidFill>
                      <a:latin typeface="Verdana" panose="020B0604030504040204" pitchFamily="34" charset="0"/>
                    </a:rPr>
                    <a:t>Expand Die Control System</a:t>
                  </a:r>
                  <a:endParaRPr lang="en-US" sz="1400" b="1" dirty="0">
                    <a:solidFill>
                      <a:srgbClr val="FFFFFF"/>
                    </a:solidFill>
                    <a:latin typeface="Verdana" panose="020B0604030504040204" pitchFamily="34" charset="0"/>
                  </a:endParaRPr>
                </a:p>
              </p:txBody>
            </p:sp>
            <p:sp>
              <p:nvSpPr>
                <p:cNvPr id="39" name="Rectangle 26"/>
                <p:cNvSpPr>
                  <a:spLocks noChangeArrowheads="1"/>
                </p:cNvSpPr>
                <p:nvPr/>
              </p:nvSpPr>
              <p:spPr bwMode="gray">
                <a:xfrm>
                  <a:off x="2556" y="2310"/>
                  <a:ext cx="1900" cy="188"/>
                </a:xfrm>
                <a:prstGeom prst="rect">
                  <a:avLst/>
                </a:prstGeom>
                <a:gradFill rotWithShape="1">
                  <a:gsLst>
                    <a:gs pos="0">
                      <a:schemeClr val="hlink">
                        <a:gamma/>
                        <a:shade val="72549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72549"/>
                        <a:invGamma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ctr" eaLnBrk="0" hangingPunct="0"/>
                  <a:r>
                    <a:rPr lang="en-US" sz="1600" b="1" smtClean="0">
                      <a:solidFill>
                        <a:srgbClr val="FFFFFF"/>
                      </a:solidFill>
                      <a:latin typeface="Verdana" panose="020B0604030504040204" pitchFamily="34" charset="0"/>
                    </a:rPr>
                    <a:t>RPA Training</a:t>
                  </a:r>
                  <a:endParaRPr lang="en-US" sz="1600" b="1" dirty="0">
                    <a:solidFill>
                      <a:srgbClr val="FFFFFF"/>
                    </a:solidFill>
                    <a:latin typeface="Verdana" panose="020B0604030504040204" pitchFamily="34" charset="0"/>
                  </a:endParaRPr>
                </a:p>
              </p:txBody>
            </p:sp>
            <p:sp>
              <p:nvSpPr>
                <p:cNvPr id="40" name="Freeform 27"/>
                <p:cNvSpPr>
                  <a:spLocks/>
                </p:cNvSpPr>
                <p:nvPr/>
              </p:nvSpPr>
              <p:spPr bwMode="gray">
                <a:xfrm>
                  <a:off x="2036" y="2494"/>
                  <a:ext cx="2415" cy="343"/>
                </a:xfrm>
                <a:custGeom>
                  <a:avLst/>
                  <a:gdLst>
                    <a:gd name="T0" fmla="*/ 1742 w 2048"/>
                    <a:gd name="T1" fmla="*/ 286 h 286"/>
                    <a:gd name="T2" fmla="*/ 0 w 2048"/>
                    <a:gd name="T3" fmla="*/ 286 h 286"/>
                    <a:gd name="T4" fmla="*/ 446 w 2048"/>
                    <a:gd name="T5" fmla="*/ 0 h 286"/>
                    <a:gd name="T6" fmla="*/ 2048 w 2048"/>
                    <a:gd name="T7" fmla="*/ 0 h 286"/>
                    <a:gd name="T8" fmla="*/ 1742 w 2048"/>
                    <a:gd name="T9" fmla="*/ 286 h 2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48" h="286">
                      <a:moveTo>
                        <a:pt x="1742" y="286"/>
                      </a:moveTo>
                      <a:lnTo>
                        <a:pt x="0" y="286"/>
                      </a:lnTo>
                      <a:lnTo>
                        <a:pt x="446" y="0"/>
                      </a:lnTo>
                      <a:lnTo>
                        <a:pt x="2048" y="0"/>
                      </a:lnTo>
                      <a:lnTo>
                        <a:pt x="1742" y="286"/>
                      </a:lnTo>
                      <a:close/>
                    </a:path>
                  </a:pathLst>
                </a:custGeom>
                <a:solidFill>
                  <a:schemeClr val="folHlink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80808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1" name="Rectangle 28"/>
                <p:cNvSpPr>
                  <a:spLocks noChangeArrowheads="1"/>
                </p:cNvSpPr>
                <p:nvPr/>
              </p:nvSpPr>
              <p:spPr bwMode="gray">
                <a:xfrm>
                  <a:off x="2038" y="2836"/>
                  <a:ext cx="2056" cy="188"/>
                </a:xfrm>
                <a:prstGeom prst="rect">
                  <a:avLst/>
                </a:prstGeom>
                <a:gradFill rotWithShape="1">
                  <a:gsLst>
                    <a:gs pos="0">
                      <a:schemeClr val="folHlink">
                        <a:gamma/>
                        <a:shade val="72549"/>
                        <a:invGamma/>
                      </a:schemeClr>
                    </a:gs>
                    <a:gs pos="50000">
                      <a:schemeClr val="folHlink"/>
                    </a:gs>
                    <a:gs pos="100000">
                      <a:schemeClr val="folHlink">
                        <a:gamma/>
                        <a:shade val="72549"/>
                        <a:invGamma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ctr" eaLnBrk="0" hangingPunct="0"/>
                  <a:r>
                    <a:rPr lang="en-US" sz="1600" b="1" smtClean="0">
                      <a:solidFill>
                        <a:srgbClr val="FFFFFF"/>
                      </a:solidFill>
                      <a:latin typeface="Verdana" panose="020B0604030504040204" pitchFamily="34" charset="0"/>
                    </a:rPr>
                    <a:t>RPA Make &amp; Apply</a:t>
                  </a:r>
                  <a:endParaRPr lang="en-US" sz="1600" b="1" dirty="0">
                    <a:solidFill>
                      <a:srgbClr val="FFFFFF"/>
                    </a:solidFill>
                    <a:latin typeface="Verdana" panose="020B060403050404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437193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RPA SCHEDULE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185400"/>
              </p:ext>
            </p:extLst>
          </p:nvPr>
        </p:nvGraphicFramePr>
        <p:xfrm>
          <a:off x="76200" y="1066800"/>
          <a:ext cx="8295408" cy="52295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217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4730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01519">
                  <a:extLst>
                    <a:ext uri="{9D8B030D-6E8A-4147-A177-3AD203B41FA5}">
                      <a16:colId xmlns="" xmlns:a16="http://schemas.microsoft.com/office/drawing/2014/main" val="4180396182"/>
                    </a:ext>
                  </a:extLst>
                </a:gridCol>
                <a:gridCol w="686954">
                  <a:extLst>
                    <a:ext uri="{9D8B030D-6E8A-4147-A177-3AD203B41FA5}">
                      <a16:colId xmlns="" xmlns:a16="http://schemas.microsoft.com/office/drawing/2014/main" val="1886313208"/>
                    </a:ext>
                  </a:extLst>
                </a:gridCol>
                <a:gridCol w="686954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686954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  <a:gridCol w="686954">
                  <a:extLst>
                    <a:ext uri="{9D8B030D-6E8A-4147-A177-3AD203B41FA5}">
                      <a16:colId xmlns="" xmlns:a16="http://schemas.microsoft.com/office/drawing/2014/main" val="20010"/>
                    </a:ext>
                  </a:extLst>
                </a:gridCol>
                <a:gridCol w="686954">
                  <a:extLst>
                    <a:ext uri="{9D8B030D-6E8A-4147-A177-3AD203B41FA5}">
                      <a16:colId xmlns="" xmlns:a16="http://schemas.microsoft.com/office/drawing/2014/main" val="20011"/>
                    </a:ext>
                  </a:extLst>
                </a:gridCol>
                <a:gridCol w="686954">
                  <a:extLst>
                    <a:ext uri="{9D8B030D-6E8A-4147-A177-3AD203B41FA5}">
                      <a16:colId xmlns="" xmlns:a16="http://schemas.microsoft.com/office/drawing/2014/main" val="2748856541"/>
                    </a:ext>
                  </a:extLst>
                </a:gridCol>
                <a:gridCol w="686954">
                  <a:extLst>
                    <a:ext uri="{9D8B030D-6E8A-4147-A177-3AD203B41FA5}">
                      <a16:colId xmlns="" xmlns:a16="http://schemas.microsoft.com/office/drawing/2014/main" val="4197657650"/>
                    </a:ext>
                  </a:extLst>
                </a:gridCol>
              </a:tblGrid>
              <a:tr h="461915">
                <a:tc rowSpan="2">
                  <a:txBody>
                    <a:bodyPr/>
                    <a:lstStyle/>
                    <a:p>
                      <a:pPr algn="ctr"/>
                      <a:endParaRPr lang="en-US" sz="14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11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-US" sz="14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Action items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2019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40797">
                <a:tc v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Jan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Feb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Mar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Apr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May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Jun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Jul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Aug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69626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1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RPA Training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61915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2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Make</a:t>
                      </a:r>
                      <a:r>
                        <a:rPr lang="en-US" sz="1400" baseline="0" dirty="0" smtClean="0"/>
                        <a:t> RPA program for trial version (3 jobs)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13825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3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Evaluation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41122392"/>
                  </a:ext>
                </a:extLst>
              </a:tr>
              <a:tr h="461915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4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Make</a:t>
                      </a:r>
                      <a:r>
                        <a:rPr lang="en-US" sz="1400" baseline="0" dirty="0" smtClean="0"/>
                        <a:t> RPA program</a:t>
                      </a:r>
                    </a:p>
                    <a:p>
                      <a:r>
                        <a:rPr lang="en-US" sz="1400" baseline="0" dirty="0" smtClean="0"/>
                        <a:t>(4 jobs / 1 month)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50850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5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Selection of vendor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494379742"/>
                  </a:ext>
                </a:extLst>
              </a:tr>
              <a:tr h="350850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6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Check Contract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551582125"/>
                  </a:ext>
                </a:extLst>
              </a:tr>
              <a:tr h="350850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7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Canon INC Decision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992329034"/>
                  </a:ext>
                </a:extLst>
              </a:tr>
              <a:tr h="461915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8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Order</a:t>
                      </a:r>
                      <a:r>
                        <a:rPr lang="en-US" sz="1400" baseline="0" dirty="0" smtClean="0"/>
                        <a:t> Software &amp; Hardware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715048380"/>
                  </a:ext>
                </a:extLst>
              </a:tr>
              <a:tr h="461915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9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Delivery time/Preparation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863855257"/>
                  </a:ext>
                </a:extLst>
              </a:tr>
              <a:tr h="461915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10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Go</a:t>
                      </a:r>
                      <a:r>
                        <a:rPr lang="en-US" sz="1400" baseline="0" dirty="0" smtClean="0"/>
                        <a:t> live Actual environment.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610755446"/>
                  </a:ext>
                </a:extLst>
              </a:tr>
            </a:tbl>
          </a:graphicData>
        </a:graphic>
      </p:graphicFrame>
      <p:sp>
        <p:nvSpPr>
          <p:cNvPr id="7" name="Right Arrow 6"/>
          <p:cNvSpPr/>
          <p:nvPr/>
        </p:nvSpPr>
        <p:spPr>
          <a:xfrm>
            <a:off x="2970196" y="1915970"/>
            <a:ext cx="1298608" cy="2679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922119" y="3201158"/>
            <a:ext cx="3414000" cy="3673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4950605" y="4843340"/>
            <a:ext cx="609601" cy="330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3598444" y="3985326"/>
            <a:ext cx="654919" cy="3312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rot="10800000">
            <a:off x="4495801" y="4410733"/>
            <a:ext cx="216568" cy="20917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5638800" y="5305713"/>
            <a:ext cx="1295400" cy="3066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925904" y="2333913"/>
            <a:ext cx="996215" cy="321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/>
          <p:cNvSpPr/>
          <p:nvPr/>
        </p:nvSpPr>
        <p:spPr>
          <a:xfrm rot="10800000">
            <a:off x="7239000" y="5915313"/>
            <a:ext cx="204538" cy="21547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2970196" y="3629313"/>
            <a:ext cx="668954" cy="3343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 rot="10800000">
            <a:off x="4755281" y="2855380"/>
            <a:ext cx="166838" cy="19202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25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ple">
  <a:themeElements>
    <a:clrScheme name="sample 1">
      <a:dk1>
        <a:srgbClr val="2B166E"/>
      </a:dk1>
      <a:lt1>
        <a:srgbClr val="FFFFFF"/>
      </a:lt1>
      <a:dk2>
        <a:srgbClr val="336699"/>
      </a:dk2>
      <a:lt2>
        <a:srgbClr val="C0C0C0"/>
      </a:lt2>
      <a:accent1>
        <a:srgbClr val="458F8F"/>
      </a:accent1>
      <a:accent2>
        <a:srgbClr val="CCCC00"/>
      </a:accent2>
      <a:accent3>
        <a:srgbClr val="FFFFFF"/>
      </a:accent3>
      <a:accent4>
        <a:srgbClr val="23115D"/>
      </a:accent4>
      <a:accent5>
        <a:srgbClr val="B0C6C6"/>
      </a:accent5>
      <a:accent6>
        <a:srgbClr val="B9B900"/>
      </a:accent6>
      <a:hlink>
        <a:srgbClr val="9999FF"/>
      </a:hlink>
      <a:folHlink>
        <a:srgbClr val="6C9BBE"/>
      </a:folHlink>
    </a:clrScheme>
    <a:fontScheme name="sampl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sample 1">
        <a:dk1>
          <a:srgbClr val="2B166E"/>
        </a:dk1>
        <a:lt1>
          <a:srgbClr val="FFFFFF"/>
        </a:lt1>
        <a:dk2>
          <a:srgbClr val="336699"/>
        </a:dk2>
        <a:lt2>
          <a:srgbClr val="C0C0C0"/>
        </a:lt2>
        <a:accent1>
          <a:srgbClr val="458F8F"/>
        </a:accent1>
        <a:accent2>
          <a:srgbClr val="CCCC00"/>
        </a:accent2>
        <a:accent3>
          <a:srgbClr val="FFFFFF"/>
        </a:accent3>
        <a:accent4>
          <a:srgbClr val="23115D"/>
        </a:accent4>
        <a:accent5>
          <a:srgbClr val="B0C6C6"/>
        </a:accent5>
        <a:accent6>
          <a:srgbClr val="B9B900"/>
        </a:accent6>
        <a:hlink>
          <a:srgbClr val="9999FF"/>
        </a:hlink>
        <a:folHlink>
          <a:srgbClr val="6C9BB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2">
        <a:dk1>
          <a:srgbClr val="1D528D"/>
        </a:dk1>
        <a:lt1>
          <a:srgbClr val="FFFFFF"/>
        </a:lt1>
        <a:dk2>
          <a:srgbClr val="000000"/>
        </a:dk2>
        <a:lt2>
          <a:srgbClr val="C0C0C0"/>
        </a:lt2>
        <a:accent1>
          <a:srgbClr val="2CA3C8"/>
        </a:accent1>
        <a:accent2>
          <a:srgbClr val="FF9900"/>
        </a:accent2>
        <a:accent3>
          <a:srgbClr val="FFFFFF"/>
        </a:accent3>
        <a:accent4>
          <a:srgbClr val="174578"/>
        </a:accent4>
        <a:accent5>
          <a:srgbClr val="ACCEE0"/>
        </a:accent5>
        <a:accent6>
          <a:srgbClr val="E78A00"/>
        </a:accent6>
        <a:hlink>
          <a:srgbClr val="9999F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3">
        <a:dk1>
          <a:srgbClr val="666633"/>
        </a:dk1>
        <a:lt1>
          <a:srgbClr val="FFFFFF"/>
        </a:lt1>
        <a:dk2>
          <a:srgbClr val="000000"/>
        </a:dk2>
        <a:lt2>
          <a:srgbClr val="D1C68D"/>
        </a:lt2>
        <a:accent1>
          <a:srgbClr val="C86C62"/>
        </a:accent1>
        <a:accent2>
          <a:srgbClr val="C78DD7"/>
        </a:accent2>
        <a:accent3>
          <a:srgbClr val="FFFFFF"/>
        </a:accent3>
        <a:accent4>
          <a:srgbClr val="56562A"/>
        </a:accent4>
        <a:accent5>
          <a:srgbClr val="E0BAB7"/>
        </a:accent5>
        <a:accent6>
          <a:srgbClr val="B47FC3"/>
        </a:accent6>
        <a:hlink>
          <a:srgbClr val="3197BB"/>
        </a:hlink>
        <a:folHlink>
          <a:srgbClr val="878FA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cdb2004c012l</Template>
  <TotalTime>1165</TotalTime>
  <Words>464</Words>
  <Application>Microsoft Office PowerPoint</Application>
  <PresentationFormat>On-screen Show (4:3)</PresentationFormat>
  <Paragraphs>130</Paragraphs>
  <Slides>10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Times New Roman</vt:lpstr>
      <vt:lpstr>Verdana</vt:lpstr>
      <vt:lpstr>Wingdings</vt:lpstr>
      <vt:lpstr>sample</vt:lpstr>
      <vt:lpstr>Image</vt:lpstr>
      <vt:lpstr>2018 REVIEW &amp; 2019 TARGET</vt:lpstr>
      <vt:lpstr>ABOUT MY MAIN JOB</vt:lpstr>
      <vt:lpstr>2018 REVIEW</vt:lpstr>
      <vt:lpstr>I. Expand Quality System (From TS-MO to TL-MO,TL-MQA, TS-MSD, TL-MSD, QV-MSD) </vt:lpstr>
      <vt:lpstr>II. Build LOG container           round use system(CRU)</vt:lpstr>
      <vt:lpstr>II. Build LOG container           round use system(CRU)</vt:lpstr>
      <vt:lpstr>III. Improve equipment control system</vt:lpstr>
      <vt:lpstr>2019 TARGET</vt:lpstr>
      <vt:lpstr>RPA SCHEDULE</vt:lpstr>
      <vt:lpstr>PowerPoint Presentation</vt:lpstr>
    </vt:vector>
  </TitlesOfParts>
  <Company>Guilddesign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2016 REVIEW &amp;2017 TARGET</dc:title>
  <dc:creator>Administrator</dc:creator>
  <cp:lastModifiedBy>Nguyen Xuan Hung</cp:lastModifiedBy>
  <cp:revision>266</cp:revision>
  <dcterms:created xsi:type="dcterms:W3CDTF">2017-03-02T04:10:44Z</dcterms:created>
  <dcterms:modified xsi:type="dcterms:W3CDTF">2019-01-30T01:15:52Z</dcterms:modified>
</cp:coreProperties>
</file>